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92" r:id="rId3"/>
    <p:sldMasterId id="2147483721" r:id="rId4"/>
  </p:sldMasterIdLst>
  <p:sldIdLst>
    <p:sldId id="257" r:id="rId5"/>
    <p:sldId id="393" r:id="rId6"/>
    <p:sldId id="394" r:id="rId7"/>
    <p:sldId id="391" r:id="rId8"/>
    <p:sldId id="392" r:id="rId9"/>
    <p:sldId id="263" r:id="rId10"/>
    <p:sldId id="274" r:id="rId11"/>
    <p:sldId id="408" r:id="rId12"/>
    <p:sldId id="277" r:id="rId13"/>
    <p:sldId id="278" r:id="rId14"/>
    <p:sldId id="409" r:id="rId15"/>
    <p:sldId id="268" r:id="rId16"/>
    <p:sldId id="275" r:id="rId17"/>
    <p:sldId id="302" r:id="rId18"/>
    <p:sldId id="262" r:id="rId19"/>
    <p:sldId id="270" r:id="rId20"/>
    <p:sldId id="410" r:id="rId21"/>
    <p:sldId id="366" r:id="rId22"/>
    <p:sldId id="367" r:id="rId23"/>
    <p:sldId id="411" r:id="rId24"/>
    <p:sldId id="267" r:id="rId25"/>
    <p:sldId id="272" r:id="rId26"/>
    <p:sldId id="412" r:id="rId27"/>
    <p:sldId id="365" r:id="rId28"/>
    <p:sldId id="400" r:id="rId29"/>
    <p:sldId id="404" r:id="rId30"/>
    <p:sldId id="311" r:id="rId31"/>
    <p:sldId id="307" r:id="rId32"/>
    <p:sldId id="308" r:id="rId33"/>
    <p:sldId id="405" r:id="rId34"/>
    <p:sldId id="395" r:id="rId35"/>
    <p:sldId id="396" r:id="rId36"/>
    <p:sldId id="397" r:id="rId37"/>
    <p:sldId id="376" r:id="rId38"/>
    <p:sldId id="377" r:id="rId39"/>
    <p:sldId id="399" r:id="rId40"/>
    <p:sldId id="369" r:id="rId41"/>
    <p:sldId id="370" r:id="rId42"/>
    <p:sldId id="371" r:id="rId43"/>
    <p:sldId id="372" r:id="rId44"/>
    <p:sldId id="373" r:id="rId45"/>
    <p:sldId id="310" r:id="rId46"/>
    <p:sldId id="387" r:id="rId47"/>
    <p:sldId id="406" r:id="rId48"/>
    <p:sldId id="364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BDC6CB"/>
    <a:srgbClr val="CFD1D3"/>
    <a:srgbClr val="313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51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41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584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>
            <a:gsLst>
              <a:gs pos="100000">
                <a:srgbClr val="0B0F13"/>
              </a:gs>
              <a:gs pos="0">
                <a:srgbClr val="0F1923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" y="0"/>
            <a:ext cx="12193587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04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E853DA-5DC2-4793-80EC-F1DAF3BE10C3}"/>
              </a:ext>
            </a:extLst>
          </p:cNvPr>
          <p:cNvGrpSpPr/>
          <p:nvPr userDrawn="1"/>
        </p:nvGrpSpPr>
        <p:grpSpPr>
          <a:xfrm>
            <a:off x="10172435" y="409157"/>
            <a:ext cx="1490704" cy="302044"/>
            <a:chOff x="6931819" y="-1054294"/>
            <a:chExt cx="3884612" cy="787400"/>
          </a:xfrm>
          <a:solidFill>
            <a:srgbClr val="ACB0B4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B668EB7-8E8A-45F6-AC3C-D75FFFDDE7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31819" y="-1054294"/>
              <a:ext cx="3884612" cy="787400"/>
            </a:xfrm>
            <a:custGeom>
              <a:avLst/>
              <a:gdLst>
                <a:gd name="T0" fmla="*/ 1104 w 10776"/>
                <a:gd name="T1" fmla="*/ 0 h 2155"/>
                <a:gd name="T2" fmla="*/ 0 w 10776"/>
                <a:gd name="T3" fmla="*/ 1678 h 2155"/>
                <a:gd name="T4" fmla="*/ 247 w 10776"/>
                <a:gd name="T5" fmla="*/ 1678 h 2155"/>
                <a:gd name="T6" fmla="*/ 1524 w 10776"/>
                <a:gd name="T7" fmla="*/ 1147 h 2155"/>
                <a:gd name="T8" fmla="*/ 10537 w 10776"/>
                <a:gd name="T9" fmla="*/ 1349 h 2155"/>
                <a:gd name="T10" fmla="*/ 9868 w 10776"/>
                <a:gd name="T11" fmla="*/ 621 h 2155"/>
                <a:gd name="T12" fmla="*/ 9556 w 10776"/>
                <a:gd name="T13" fmla="*/ 1349 h 2155"/>
                <a:gd name="T14" fmla="*/ 10250 w 10776"/>
                <a:gd name="T15" fmla="*/ 1530 h 2155"/>
                <a:gd name="T16" fmla="*/ 10776 w 10776"/>
                <a:gd name="T17" fmla="*/ 1349 h 2155"/>
                <a:gd name="T18" fmla="*/ 9866 w 10776"/>
                <a:gd name="T19" fmla="*/ 1796 h 2155"/>
                <a:gd name="T20" fmla="*/ 9322 w 10776"/>
                <a:gd name="T21" fmla="*/ 817 h 2155"/>
                <a:gd name="T22" fmla="*/ 10256 w 10776"/>
                <a:gd name="T23" fmla="*/ 354 h 2155"/>
                <a:gd name="T24" fmla="*/ 8383 w 10776"/>
                <a:gd name="T25" fmla="*/ 1520 h 2155"/>
                <a:gd name="T26" fmla="*/ 8057 w 10776"/>
                <a:gd name="T27" fmla="*/ 620 h 2155"/>
                <a:gd name="T28" fmla="*/ 7381 w 10776"/>
                <a:gd name="T29" fmla="*/ 797 h 2155"/>
                <a:gd name="T30" fmla="*/ 8383 w 10776"/>
                <a:gd name="T31" fmla="*/ 1520 h 2155"/>
                <a:gd name="T32" fmla="*/ 8006 w 10776"/>
                <a:gd name="T33" fmla="*/ 2155 h 2155"/>
                <a:gd name="T34" fmla="*/ 7820 w 10776"/>
                <a:gd name="T35" fmla="*/ 2006 h 2155"/>
                <a:gd name="T36" fmla="*/ 8272 w 10776"/>
                <a:gd name="T37" fmla="*/ 1861 h 2155"/>
                <a:gd name="T38" fmla="*/ 7361 w 10776"/>
                <a:gd name="T39" fmla="*/ 1708 h 2155"/>
                <a:gd name="T40" fmla="*/ 7320 w 10776"/>
                <a:gd name="T41" fmla="*/ 455 h 2155"/>
                <a:gd name="T42" fmla="*/ 8398 w 10776"/>
                <a:gd name="T43" fmla="*/ 437 h 2155"/>
                <a:gd name="T44" fmla="*/ 6916 w 10776"/>
                <a:gd name="T45" fmla="*/ 1678 h 2155"/>
                <a:gd name="T46" fmla="*/ 6683 w 10776"/>
                <a:gd name="T47" fmla="*/ 1678 h 2155"/>
                <a:gd name="T48" fmla="*/ 6828 w 10776"/>
                <a:gd name="T49" fmla="*/ 470 h 2155"/>
                <a:gd name="T50" fmla="*/ 4760 w 10776"/>
                <a:gd name="T51" fmla="*/ 621 h 2155"/>
                <a:gd name="T52" fmla="*/ 4484 w 10776"/>
                <a:gd name="T53" fmla="*/ 800 h 2155"/>
                <a:gd name="T54" fmla="*/ 5165 w 10776"/>
                <a:gd name="T55" fmla="*/ 928 h 2155"/>
                <a:gd name="T56" fmla="*/ 5135 w 10776"/>
                <a:gd name="T57" fmla="*/ 1796 h 2155"/>
                <a:gd name="T58" fmla="*/ 4255 w 10776"/>
                <a:gd name="T59" fmla="*/ 1649 h 2155"/>
                <a:gd name="T60" fmla="*/ 5356 w 10776"/>
                <a:gd name="T61" fmla="*/ 1384 h 2155"/>
                <a:gd name="T62" fmla="*/ 4774 w 10776"/>
                <a:gd name="T63" fmla="*/ 1199 h 2155"/>
                <a:gd name="T64" fmla="*/ 4249 w 10776"/>
                <a:gd name="T65" fmla="*/ 724 h 2155"/>
                <a:gd name="T66" fmla="*/ 5800 w 10776"/>
                <a:gd name="T67" fmla="*/ 117 h 2155"/>
                <a:gd name="T68" fmla="*/ 6034 w 10776"/>
                <a:gd name="T69" fmla="*/ 117 h 2155"/>
                <a:gd name="T70" fmla="*/ 6494 w 10776"/>
                <a:gd name="T71" fmla="*/ 482 h 2155"/>
                <a:gd name="T72" fmla="*/ 6034 w 10776"/>
                <a:gd name="T73" fmla="*/ 618 h 2155"/>
                <a:gd name="T74" fmla="*/ 5887 w 10776"/>
                <a:gd name="T75" fmla="*/ 1796 h 2155"/>
                <a:gd name="T76" fmla="*/ 4760 w 10776"/>
                <a:gd name="T77" fmla="*/ 621 h 2155"/>
                <a:gd name="T78" fmla="*/ 3739 w 10776"/>
                <a:gd name="T79" fmla="*/ 652 h 2155"/>
                <a:gd name="T80" fmla="*/ 2863 w 10776"/>
                <a:gd name="T81" fmla="*/ 790 h 2155"/>
                <a:gd name="T82" fmla="*/ 4103 w 10776"/>
                <a:gd name="T83" fmla="*/ 1100 h 2155"/>
                <a:gd name="T84" fmla="*/ 3175 w 10776"/>
                <a:gd name="T85" fmla="*/ 1530 h 2155"/>
                <a:gd name="T86" fmla="*/ 3437 w 10776"/>
                <a:gd name="T87" fmla="*/ 1678 h 2155"/>
                <a:gd name="T88" fmla="*/ 2833 w 10776"/>
                <a:gd name="T89" fmla="*/ 1716 h 2155"/>
                <a:gd name="T90" fmla="*/ 2831 w 10776"/>
                <a:gd name="T91" fmla="*/ 439 h 2155"/>
                <a:gd name="T92" fmla="*/ 3934 w 10776"/>
                <a:gd name="T93" fmla="*/ 434 h 2155"/>
                <a:gd name="T94" fmla="*/ 2556 w 10776"/>
                <a:gd name="T95" fmla="*/ 504 h 2155"/>
                <a:gd name="T96" fmla="*/ 2097 w 10776"/>
                <a:gd name="T97" fmla="*/ 801 h 2155"/>
                <a:gd name="T98" fmla="*/ 1946 w 10776"/>
                <a:gd name="T99" fmla="*/ 1796 h 2155"/>
                <a:gd name="T100" fmla="*/ 2039 w 10776"/>
                <a:gd name="T101" fmla="*/ 442 h 2155"/>
                <a:gd name="T102" fmla="*/ 2556 w 10776"/>
                <a:gd name="T103" fmla="*/ 472 h 2155"/>
                <a:gd name="T104" fmla="*/ 9003 w 10776"/>
                <a:gd name="T105" fmla="*/ 1796 h 2155"/>
                <a:gd name="T106" fmla="*/ 8858 w 10776"/>
                <a:gd name="T107" fmla="*/ 587 h 2155"/>
                <a:gd name="T108" fmla="*/ 9091 w 10776"/>
                <a:gd name="T109" fmla="*/ 587 h 2155"/>
                <a:gd name="T110" fmla="*/ 1385 w 10776"/>
                <a:gd name="T111" fmla="*/ 297 h 2155"/>
                <a:gd name="T112" fmla="*/ 1385 w 10776"/>
                <a:gd name="T113" fmla="*/ 933 h 2155"/>
                <a:gd name="T114" fmla="*/ 247 w 10776"/>
                <a:gd name="T115" fmla="*/ 264 h 2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6" h="2155">
                  <a:moveTo>
                    <a:pt x="1727" y="485"/>
                  </a:moveTo>
                  <a:cubicBezTo>
                    <a:pt x="1727" y="303"/>
                    <a:pt x="1660" y="167"/>
                    <a:pt x="1524" y="84"/>
                  </a:cubicBezTo>
                  <a:cubicBezTo>
                    <a:pt x="1426" y="25"/>
                    <a:pt x="1258" y="0"/>
                    <a:pt x="1104" y="0"/>
                  </a:cubicBezTo>
                  <a:lnTo>
                    <a:pt x="86" y="0"/>
                  </a:lnTo>
                  <a:cubicBezTo>
                    <a:pt x="29" y="0"/>
                    <a:pt x="0" y="39"/>
                    <a:pt x="0" y="117"/>
                  </a:cubicBezTo>
                  <a:lnTo>
                    <a:pt x="0" y="1678"/>
                  </a:lnTo>
                  <a:cubicBezTo>
                    <a:pt x="0" y="1757"/>
                    <a:pt x="29" y="1796"/>
                    <a:pt x="86" y="1796"/>
                  </a:cubicBezTo>
                  <a:lnTo>
                    <a:pt x="160" y="1796"/>
                  </a:lnTo>
                  <a:cubicBezTo>
                    <a:pt x="218" y="1796"/>
                    <a:pt x="247" y="1757"/>
                    <a:pt x="247" y="1678"/>
                  </a:cubicBezTo>
                  <a:lnTo>
                    <a:pt x="247" y="1231"/>
                  </a:lnTo>
                  <a:lnTo>
                    <a:pt x="1104" y="1231"/>
                  </a:lnTo>
                  <a:cubicBezTo>
                    <a:pt x="1258" y="1231"/>
                    <a:pt x="1426" y="1207"/>
                    <a:pt x="1524" y="1147"/>
                  </a:cubicBezTo>
                  <a:cubicBezTo>
                    <a:pt x="1660" y="1065"/>
                    <a:pt x="1727" y="961"/>
                    <a:pt x="1727" y="779"/>
                  </a:cubicBezTo>
                  <a:lnTo>
                    <a:pt x="1727" y="485"/>
                  </a:lnTo>
                  <a:close/>
                  <a:moveTo>
                    <a:pt x="10537" y="1349"/>
                  </a:moveTo>
                  <a:lnTo>
                    <a:pt x="10537" y="793"/>
                  </a:lnTo>
                  <a:cubicBezTo>
                    <a:pt x="10537" y="678"/>
                    <a:pt x="10441" y="621"/>
                    <a:pt x="10249" y="621"/>
                  </a:cubicBezTo>
                  <a:lnTo>
                    <a:pt x="9868" y="621"/>
                  </a:lnTo>
                  <a:cubicBezTo>
                    <a:pt x="9799" y="621"/>
                    <a:pt x="9736" y="632"/>
                    <a:pt x="9681" y="655"/>
                  </a:cubicBezTo>
                  <a:cubicBezTo>
                    <a:pt x="9598" y="690"/>
                    <a:pt x="9556" y="744"/>
                    <a:pt x="9556" y="817"/>
                  </a:cubicBezTo>
                  <a:lnTo>
                    <a:pt x="9556" y="1349"/>
                  </a:lnTo>
                  <a:cubicBezTo>
                    <a:pt x="9556" y="1419"/>
                    <a:pt x="9598" y="1470"/>
                    <a:pt x="9683" y="1500"/>
                  </a:cubicBezTo>
                  <a:cubicBezTo>
                    <a:pt x="9738" y="1520"/>
                    <a:pt x="9800" y="1530"/>
                    <a:pt x="9869" y="1530"/>
                  </a:cubicBezTo>
                  <a:lnTo>
                    <a:pt x="10250" y="1530"/>
                  </a:lnTo>
                  <a:cubicBezTo>
                    <a:pt x="10311" y="1530"/>
                    <a:pt x="10368" y="1519"/>
                    <a:pt x="10423" y="1496"/>
                  </a:cubicBezTo>
                  <a:cubicBezTo>
                    <a:pt x="10499" y="1463"/>
                    <a:pt x="10537" y="1415"/>
                    <a:pt x="10537" y="1349"/>
                  </a:cubicBezTo>
                  <a:close/>
                  <a:moveTo>
                    <a:pt x="10776" y="1349"/>
                  </a:moveTo>
                  <a:cubicBezTo>
                    <a:pt x="10776" y="1515"/>
                    <a:pt x="10713" y="1638"/>
                    <a:pt x="10589" y="1716"/>
                  </a:cubicBezTo>
                  <a:cubicBezTo>
                    <a:pt x="10503" y="1769"/>
                    <a:pt x="10392" y="1796"/>
                    <a:pt x="10256" y="1796"/>
                  </a:cubicBezTo>
                  <a:lnTo>
                    <a:pt x="9866" y="1796"/>
                  </a:lnTo>
                  <a:cubicBezTo>
                    <a:pt x="9614" y="1796"/>
                    <a:pt x="9448" y="1712"/>
                    <a:pt x="9366" y="1543"/>
                  </a:cubicBezTo>
                  <a:cubicBezTo>
                    <a:pt x="9337" y="1482"/>
                    <a:pt x="9322" y="1418"/>
                    <a:pt x="9322" y="1349"/>
                  </a:cubicBezTo>
                  <a:lnTo>
                    <a:pt x="9322" y="817"/>
                  </a:lnTo>
                  <a:cubicBezTo>
                    <a:pt x="9322" y="700"/>
                    <a:pt x="9362" y="598"/>
                    <a:pt x="9443" y="512"/>
                  </a:cubicBezTo>
                  <a:cubicBezTo>
                    <a:pt x="9542" y="406"/>
                    <a:pt x="9683" y="354"/>
                    <a:pt x="9865" y="354"/>
                  </a:cubicBezTo>
                  <a:lnTo>
                    <a:pt x="10256" y="354"/>
                  </a:lnTo>
                  <a:cubicBezTo>
                    <a:pt x="10603" y="354"/>
                    <a:pt x="10776" y="507"/>
                    <a:pt x="10776" y="814"/>
                  </a:cubicBezTo>
                  <a:lnTo>
                    <a:pt x="10776" y="1349"/>
                  </a:lnTo>
                  <a:close/>
                  <a:moveTo>
                    <a:pt x="8383" y="1520"/>
                  </a:moveTo>
                  <a:lnTo>
                    <a:pt x="8383" y="820"/>
                  </a:lnTo>
                  <a:cubicBezTo>
                    <a:pt x="8383" y="747"/>
                    <a:pt x="8339" y="693"/>
                    <a:pt x="8251" y="657"/>
                  </a:cubicBezTo>
                  <a:cubicBezTo>
                    <a:pt x="8190" y="632"/>
                    <a:pt x="8125" y="620"/>
                    <a:pt x="8057" y="620"/>
                  </a:cubicBezTo>
                  <a:lnTo>
                    <a:pt x="7686" y="620"/>
                  </a:lnTo>
                  <a:cubicBezTo>
                    <a:pt x="7600" y="620"/>
                    <a:pt x="7537" y="626"/>
                    <a:pt x="7498" y="638"/>
                  </a:cubicBezTo>
                  <a:cubicBezTo>
                    <a:pt x="7420" y="663"/>
                    <a:pt x="7381" y="716"/>
                    <a:pt x="7381" y="797"/>
                  </a:cubicBezTo>
                  <a:lnTo>
                    <a:pt x="7381" y="1335"/>
                  </a:lnTo>
                  <a:cubicBezTo>
                    <a:pt x="7381" y="1458"/>
                    <a:pt x="7497" y="1520"/>
                    <a:pt x="7730" y="1520"/>
                  </a:cubicBezTo>
                  <a:lnTo>
                    <a:pt x="8383" y="1520"/>
                  </a:lnTo>
                  <a:close/>
                  <a:moveTo>
                    <a:pt x="8620" y="1749"/>
                  </a:moveTo>
                  <a:cubicBezTo>
                    <a:pt x="8620" y="1915"/>
                    <a:pt x="8544" y="2004"/>
                    <a:pt x="8389" y="2081"/>
                  </a:cubicBezTo>
                  <a:cubicBezTo>
                    <a:pt x="8281" y="2135"/>
                    <a:pt x="8152" y="2155"/>
                    <a:pt x="8006" y="2155"/>
                  </a:cubicBezTo>
                  <a:lnTo>
                    <a:pt x="7907" y="2155"/>
                  </a:lnTo>
                  <a:cubicBezTo>
                    <a:pt x="7849" y="2155"/>
                    <a:pt x="7820" y="2116"/>
                    <a:pt x="7820" y="2038"/>
                  </a:cubicBezTo>
                  <a:lnTo>
                    <a:pt x="7820" y="2006"/>
                  </a:lnTo>
                  <a:cubicBezTo>
                    <a:pt x="7820" y="1928"/>
                    <a:pt x="7849" y="1889"/>
                    <a:pt x="7907" y="1889"/>
                  </a:cubicBezTo>
                  <a:lnTo>
                    <a:pt x="8078" y="1889"/>
                  </a:lnTo>
                  <a:cubicBezTo>
                    <a:pt x="8119" y="1889"/>
                    <a:pt x="8217" y="1881"/>
                    <a:pt x="8272" y="1861"/>
                  </a:cubicBezTo>
                  <a:cubicBezTo>
                    <a:pt x="8328" y="1840"/>
                    <a:pt x="8379" y="1816"/>
                    <a:pt x="8379" y="1785"/>
                  </a:cubicBezTo>
                  <a:lnTo>
                    <a:pt x="7735" y="1785"/>
                  </a:lnTo>
                  <a:cubicBezTo>
                    <a:pt x="7585" y="1785"/>
                    <a:pt x="7460" y="1759"/>
                    <a:pt x="7361" y="1708"/>
                  </a:cubicBezTo>
                  <a:cubicBezTo>
                    <a:pt x="7218" y="1633"/>
                    <a:pt x="7147" y="1510"/>
                    <a:pt x="7147" y="1339"/>
                  </a:cubicBezTo>
                  <a:lnTo>
                    <a:pt x="7147" y="804"/>
                  </a:lnTo>
                  <a:cubicBezTo>
                    <a:pt x="7147" y="652"/>
                    <a:pt x="7205" y="536"/>
                    <a:pt x="7320" y="455"/>
                  </a:cubicBezTo>
                  <a:cubicBezTo>
                    <a:pt x="7417" y="387"/>
                    <a:pt x="7534" y="354"/>
                    <a:pt x="7673" y="354"/>
                  </a:cubicBezTo>
                  <a:lnTo>
                    <a:pt x="8018" y="354"/>
                  </a:lnTo>
                  <a:cubicBezTo>
                    <a:pt x="8166" y="354"/>
                    <a:pt x="8293" y="381"/>
                    <a:pt x="8398" y="437"/>
                  </a:cubicBezTo>
                  <a:cubicBezTo>
                    <a:pt x="8546" y="515"/>
                    <a:pt x="8620" y="638"/>
                    <a:pt x="8620" y="807"/>
                  </a:cubicBezTo>
                  <a:lnTo>
                    <a:pt x="8620" y="1749"/>
                  </a:lnTo>
                  <a:close/>
                  <a:moveTo>
                    <a:pt x="6916" y="1678"/>
                  </a:moveTo>
                  <a:cubicBezTo>
                    <a:pt x="6916" y="1757"/>
                    <a:pt x="6887" y="1796"/>
                    <a:pt x="6828" y="1796"/>
                  </a:cubicBezTo>
                  <a:lnTo>
                    <a:pt x="6770" y="1796"/>
                  </a:lnTo>
                  <a:cubicBezTo>
                    <a:pt x="6712" y="1796"/>
                    <a:pt x="6683" y="1757"/>
                    <a:pt x="6683" y="1678"/>
                  </a:cubicBezTo>
                  <a:lnTo>
                    <a:pt x="6683" y="587"/>
                  </a:lnTo>
                  <a:cubicBezTo>
                    <a:pt x="6683" y="509"/>
                    <a:pt x="6712" y="470"/>
                    <a:pt x="6770" y="470"/>
                  </a:cubicBezTo>
                  <a:lnTo>
                    <a:pt x="6828" y="470"/>
                  </a:lnTo>
                  <a:cubicBezTo>
                    <a:pt x="6887" y="470"/>
                    <a:pt x="6916" y="509"/>
                    <a:pt x="6916" y="587"/>
                  </a:cubicBezTo>
                  <a:lnTo>
                    <a:pt x="6916" y="1678"/>
                  </a:lnTo>
                  <a:close/>
                  <a:moveTo>
                    <a:pt x="4760" y="621"/>
                  </a:moveTo>
                  <a:cubicBezTo>
                    <a:pt x="4671" y="621"/>
                    <a:pt x="4618" y="623"/>
                    <a:pt x="4601" y="625"/>
                  </a:cubicBezTo>
                  <a:cubicBezTo>
                    <a:pt x="4523" y="639"/>
                    <a:pt x="4484" y="672"/>
                    <a:pt x="4484" y="724"/>
                  </a:cubicBezTo>
                  <a:lnTo>
                    <a:pt x="4484" y="800"/>
                  </a:lnTo>
                  <a:cubicBezTo>
                    <a:pt x="4484" y="851"/>
                    <a:pt x="4510" y="886"/>
                    <a:pt x="4562" y="905"/>
                  </a:cubicBezTo>
                  <a:cubicBezTo>
                    <a:pt x="4603" y="921"/>
                    <a:pt x="4675" y="928"/>
                    <a:pt x="4777" y="928"/>
                  </a:cubicBezTo>
                  <a:lnTo>
                    <a:pt x="5165" y="928"/>
                  </a:lnTo>
                  <a:cubicBezTo>
                    <a:pt x="5455" y="928"/>
                    <a:pt x="5599" y="1059"/>
                    <a:pt x="5599" y="1319"/>
                  </a:cubicBezTo>
                  <a:lnTo>
                    <a:pt x="5599" y="1384"/>
                  </a:lnTo>
                  <a:cubicBezTo>
                    <a:pt x="5599" y="1659"/>
                    <a:pt x="5444" y="1796"/>
                    <a:pt x="5135" y="1796"/>
                  </a:cubicBezTo>
                  <a:lnTo>
                    <a:pt x="4341" y="1796"/>
                  </a:lnTo>
                  <a:cubicBezTo>
                    <a:pt x="4284" y="1796"/>
                    <a:pt x="4255" y="1757"/>
                    <a:pt x="4255" y="1678"/>
                  </a:cubicBezTo>
                  <a:lnTo>
                    <a:pt x="4255" y="1649"/>
                  </a:lnTo>
                  <a:cubicBezTo>
                    <a:pt x="4255" y="1570"/>
                    <a:pt x="4284" y="1530"/>
                    <a:pt x="4341" y="1530"/>
                  </a:cubicBezTo>
                  <a:lnTo>
                    <a:pt x="5137" y="1530"/>
                  </a:lnTo>
                  <a:cubicBezTo>
                    <a:pt x="5283" y="1530"/>
                    <a:pt x="5356" y="1481"/>
                    <a:pt x="5356" y="1384"/>
                  </a:cubicBezTo>
                  <a:lnTo>
                    <a:pt x="5356" y="1330"/>
                  </a:lnTo>
                  <a:cubicBezTo>
                    <a:pt x="5356" y="1243"/>
                    <a:pt x="5289" y="1199"/>
                    <a:pt x="5155" y="1199"/>
                  </a:cubicBezTo>
                  <a:lnTo>
                    <a:pt x="4774" y="1199"/>
                  </a:lnTo>
                  <a:cubicBezTo>
                    <a:pt x="4626" y="1199"/>
                    <a:pt x="4513" y="1179"/>
                    <a:pt x="4435" y="1140"/>
                  </a:cubicBezTo>
                  <a:cubicBezTo>
                    <a:pt x="4311" y="1078"/>
                    <a:pt x="4249" y="966"/>
                    <a:pt x="4249" y="803"/>
                  </a:cubicBezTo>
                  <a:lnTo>
                    <a:pt x="4249" y="724"/>
                  </a:lnTo>
                  <a:cubicBezTo>
                    <a:pt x="4249" y="477"/>
                    <a:pt x="4418" y="354"/>
                    <a:pt x="4755" y="354"/>
                  </a:cubicBezTo>
                  <a:lnTo>
                    <a:pt x="5800" y="354"/>
                  </a:lnTo>
                  <a:lnTo>
                    <a:pt x="5800" y="117"/>
                  </a:lnTo>
                  <a:cubicBezTo>
                    <a:pt x="5800" y="39"/>
                    <a:pt x="5829" y="0"/>
                    <a:pt x="5887" y="0"/>
                  </a:cubicBezTo>
                  <a:lnTo>
                    <a:pt x="5948" y="0"/>
                  </a:lnTo>
                  <a:cubicBezTo>
                    <a:pt x="6006" y="0"/>
                    <a:pt x="6034" y="39"/>
                    <a:pt x="6034" y="117"/>
                  </a:cubicBezTo>
                  <a:lnTo>
                    <a:pt x="6034" y="365"/>
                  </a:lnTo>
                  <a:lnTo>
                    <a:pt x="6406" y="365"/>
                  </a:lnTo>
                  <a:cubicBezTo>
                    <a:pt x="6465" y="365"/>
                    <a:pt x="6494" y="404"/>
                    <a:pt x="6494" y="482"/>
                  </a:cubicBezTo>
                  <a:lnTo>
                    <a:pt x="6494" y="513"/>
                  </a:lnTo>
                  <a:cubicBezTo>
                    <a:pt x="6494" y="592"/>
                    <a:pt x="6465" y="618"/>
                    <a:pt x="6406" y="618"/>
                  </a:cubicBezTo>
                  <a:lnTo>
                    <a:pt x="6034" y="618"/>
                  </a:lnTo>
                  <a:lnTo>
                    <a:pt x="6034" y="1678"/>
                  </a:lnTo>
                  <a:cubicBezTo>
                    <a:pt x="6034" y="1757"/>
                    <a:pt x="6006" y="1796"/>
                    <a:pt x="5948" y="1796"/>
                  </a:cubicBezTo>
                  <a:lnTo>
                    <a:pt x="5887" y="1796"/>
                  </a:lnTo>
                  <a:cubicBezTo>
                    <a:pt x="5829" y="1796"/>
                    <a:pt x="5800" y="1757"/>
                    <a:pt x="5800" y="1678"/>
                  </a:cubicBezTo>
                  <a:lnTo>
                    <a:pt x="5800" y="619"/>
                  </a:lnTo>
                  <a:lnTo>
                    <a:pt x="4760" y="621"/>
                  </a:lnTo>
                  <a:close/>
                  <a:moveTo>
                    <a:pt x="3874" y="956"/>
                  </a:moveTo>
                  <a:lnTo>
                    <a:pt x="3874" y="778"/>
                  </a:lnTo>
                  <a:cubicBezTo>
                    <a:pt x="3874" y="724"/>
                    <a:pt x="3829" y="682"/>
                    <a:pt x="3739" y="652"/>
                  </a:cubicBezTo>
                  <a:cubicBezTo>
                    <a:pt x="3676" y="631"/>
                    <a:pt x="3615" y="621"/>
                    <a:pt x="3557" y="621"/>
                  </a:cubicBezTo>
                  <a:lnTo>
                    <a:pt x="3217" y="621"/>
                  </a:lnTo>
                  <a:cubicBezTo>
                    <a:pt x="2981" y="621"/>
                    <a:pt x="2863" y="677"/>
                    <a:pt x="2863" y="790"/>
                  </a:cubicBezTo>
                  <a:lnTo>
                    <a:pt x="2863" y="956"/>
                  </a:lnTo>
                  <a:lnTo>
                    <a:pt x="3874" y="956"/>
                  </a:lnTo>
                  <a:close/>
                  <a:moveTo>
                    <a:pt x="4103" y="1100"/>
                  </a:moveTo>
                  <a:cubicBezTo>
                    <a:pt x="4103" y="1188"/>
                    <a:pt x="4080" y="1231"/>
                    <a:pt x="4037" y="1231"/>
                  </a:cubicBezTo>
                  <a:lnTo>
                    <a:pt x="2871" y="1231"/>
                  </a:lnTo>
                  <a:cubicBezTo>
                    <a:pt x="2871" y="1431"/>
                    <a:pt x="2972" y="1530"/>
                    <a:pt x="3175" y="1530"/>
                  </a:cubicBezTo>
                  <a:lnTo>
                    <a:pt x="3350" y="1530"/>
                  </a:lnTo>
                  <a:cubicBezTo>
                    <a:pt x="3408" y="1530"/>
                    <a:pt x="3437" y="1570"/>
                    <a:pt x="3437" y="1649"/>
                  </a:cubicBezTo>
                  <a:lnTo>
                    <a:pt x="3437" y="1678"/>
                  </a:lnTo>
                  <a:cubicBezTo>
                    <a:pt x="3437" y="1757"/>
                    <a:pt x="3408" y="1796"/>
                    <a:pt x="3350" y="1796"/>
                  </a:cubicBezTo>
                  <a:lnTo>
                    <a:pt x="3200" y="1796"/>
                  </a:lnTo>
                  <a:cubicBezTo>
                    <a:pt x="3050" y="1796"/>
                    <a:pt x="2928" y="1769"/>
                    <a:pt x="2833" y="1716"/>
                  </a:cubicBezTo>
                  <a:cubicBezTo>
                    <a:pt x="2697" y="1640"/>
                    <a:pt x="2629" y="1515"/>
                    <a:pt x="2629" y="1340"/>
                  </a:cubicBezTo>
                  <a:lnTo>
                    <a:pt x="2629" y="809"/>
                  </a:lnTo>
                  <a:cubicBezTo>
                    <a:pt x="2629" y="643"/>
                    <a:pt x="2696" y="520"/>
                    <a:pt x="2831" y="439"/>
                  </a:cubicBezTo>
                  <a:cubicBezTo>
                    <a:pt x="2928" y="381"/>
                    <a:pt x="3049" y="352"/>
                    <a:pt x="3191" y="352"/>
                  </a:cubicBezTo>
                  <a:lnTo>
                    <a:pt x="3629" y="352"/>
                  </a:lnTo>
                  <a:cubicBezTo>
                    <a:pt x="3748" y="352"/>
                    <a:pt x="3849" y="379"/>
                    <a:pt x="3934" y="434"/>
                  </a:cubicBezTo>
                  <a:cubicBezTo>
                    <a:pt x="4047" y="505"/>
                    <a:pt x="4103" y="611"/>
                    <a:pt x="4103" y="752"/>
                  </a:cubicBezTo>
                  <a:lnTo>
                    <a:pt x="4103" y="1100"/>
                  </a:lnTo>
                  <a:close/>
                  <a:moveTo>
                    <a:pt x="2556" y="504"/>
                  </a:moveTo>
                  <a:cubicBezTo>
                    <a:pt x="2556" y="582"/>
                    <a:pt x="2527" y="621"/>
                    <a:pt x="2468" y="621"/>
                  </a:cubicBezTo>
                  <a:lnTo>
                    <a:pt x="2360" y="621"/>
                  </a:lnTo>
                  <a:cubicBezTo>
                    <a:pt x="2185" y="621"/>
                    <a:pt x="2097" y="681"/>
                    <a:pt x="2097" y="801"/>
                  </a:cubicBezTo>
                  <a:lnTo>
                    <a:pt x="2097" y="1678"/>
                  </a:lnTo>
                  <a:cubicBezTo>
                    <a:pt x="2097" y="1757"/>
                    <a:pt x="2068" y="1796"/>
                    <a:pt x="2011" y="1796"/>
                  </a:cubicBezTo>
                  <a:lnTo>
                    <a:pt x="1946" y="1796"/>
                  </a:lnTo>
                  <a:cubicBezTo>
                    <a:pt x="1889" y="1796"/>
                    <a:pt x="1860" y="1756"/>
                    <a:pt x="1860" y="1676"/>
                  </a:cubicBezTo>
                  <a:lnTo>
                    <a:pt x="1863" y="801"/>
                  </a:lnTo>
                  <a:cubicBezTo>
                    <a:pt x="1864" y="639"/>
                    <a:pt x="1922" y="520"/>
                    <a:pt x="2039" y="442"/>
                  </a:cubicBezTo>
                  <a:cubicBezTo>
                    <a:pt x="2129" y="383"/>
                    <a:pt x="2240" y="354"/>
                    <a:pt x="2374" y="354"/>
                  </a:cubicBezTo>
                  <a:lnTo>
                    <a:pt x="2468" y="354"/>
                  </a:lnTo>
                  <a:cubicBezTo>
                    <a:pt x="2527" y="354"/>
                    <a:pt x="2556" y="393"/>
                    <a:pt x="2556" y="472"/>
                  </a:cubicBezTo>
                  <a:lnTo>
                    <a:pt x="2556" y="504"/>
                  </a:lnTo>
                  <a:close/>
                  <a:moveTo>
                    <a:pt x="9091" y="1678"/>
                  </a:moveTo>
                  <a:cubicBezTo>
                    <a:pt x="9091" y="1757"/>
                    <a:pt x="9062" y="1796"/>
                    <a:pt x="9003" y="1796"/>
                  </a:cubicBezTo>
                  <a:lnTo>
                    <a:pt x="8945" y="1796"/>
                  </a:lnTo>
                  <a:cubicBezTo>
                    <a:pt x="8887" y="1796"/>
                    <a:pt x="8858" y="1757"/>
                    <a:pt x="8858" y="1678"/>
                  </a:cubicBezTo>
                  <a:lnTo>
                    <a:pt x="8858" y="587"/>
                  </a:lnTo>
                  <a:cubicBezTo>
                    <a:pt x="8858" y="509"/>
                    <a:pt x="8887" y="470"/>
                    <a:pt x="8945" y="470"/>
                  </a:cubicBezTo>
                  <a:lnTo>
                    <a:pt x="9003" y="470"/>
                  </a:lnTo>
                  <a:cubicBezTo>
                    <a:pt x="9062" y="470"/>
                    <a:pt x="9091" y="509"/>
                    <a:pt x="9091" y="587"/>
                  </a:cubicBezTo>
                  <a:lnTo>
                    <a:pt x="9091" y="1678"/>
                  </a:lnTo>
                  <a:close/>
                  <a:moveTo>
                    <a:pt x="1119" y="264"/>
                  </a:moveTo>
                  <a:cubicBezTo>
                    <a:pt x="1219" y="264"/>
                    <a:pt x="1336" y="271"/>
                    <a:pt x="1385" y="297"/>
                  </a:cubicBezTo>
                  <a:cubicBezTo>
                    <a:pt x="1445" y="329"/>
                    <a:pt x="1477" y="400"/>
                    <a:pt x="1481" y="479"/>
                  </a:cubicBezTo>
                  <a:lnTo>
                    <a:pt x="1482" y="767"/>
                  </a:lnTo>
                  <a:cubicBezTo>
                    <a:pt x="1482" y="856"/>
                    <a:pt x="1449" y="899"/>
                    <a:pt x="1385" y="933"/>
                  </a:cubicBezTo>
                  <a:cubicBezTo>
                    <a:pt x="1336" y="959"/>
                    <a:pt x="1219" y="966"/>
                    <a:pt x="1119" y="966"/>
                  </a:cubicBezTo>
                  <a:lnTo>
                    <a:pt x="247" y="966"/>
                  </a:lnTo>
                  <a:lnTo>
                    <a:pt x="247" y="264"/>
                  </a:lnTo>
                  <a:cubicBezTo>
                    <a:pt x="538" y="264"/>
                    <a:pt x="828" y="264"/>
                    <a:pt x="1119" y="2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33ADBD9-EC9F-4F77-9D26-658623A7D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0531" y="-1035244"/>
              <a:ext cx="104775" cy="92075"/>
            </a:xfrm>
            <a:custGeom>
              <a:avLst/>
              <a:gdLst>
                <a:gd name="T0" fmla="*/ 126 w 289"/>
                <a:gd name="T1" fmla="*/ 0 h 252"/>
                <a:gd name="T2" fmla="*/ 163 w 289"/>
                <a:gd name="T3" fmla="*/ 0 h 252"/>
                <a:gd name="T4" fmla="*/ 289 w 289"/>
                <a:gd name="T5" fmla="*/ 126 h 252"/>
                <a:gd name="T6" fmla="*/ 289 w 289"/>
                <a:gd name="T7" fmla="*/ 126 h 252"/>
                <a:gd name="T8" fmla="*/ 163 w 289"/>
                <a:gd name="T9" fmla="*/ 252 h 252"/>
                <a:gd name="T10" fmla="*/ 126 w 289"/>
                <a:gd name="T11" fmla="*/ 252 h 252"/>
                <a:gd name="T12" fmla="*/ 0 w 289"/>
                <a:gd name="T13" fmla="*/ 126 h 252"/>
                <a:gd name="T14" fmla="*/ 0 w 289"/>
                <a:gd name="T15" fmla="*/ 126 h 252"/>
                <a:gd name="T16" fmla="*/ 126 w 289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252">
                  <a:moveTo>
                    <a:pt x="126" y="0"/>
                  </a:moveTo>
                  <a:lnTo>
                    <a:pt x="163" y="0"/>
                  </a:lnTo>
                  <a:cubicBezTo>
                    <a:pt x="233" y="0"/>
                    <a:pt x="289" y="56"/>
                    <a:pt x="289" y="126"/>
                  </a:cubicBezTo>
                  <a:lnTo>
                    <a:pt x="289" y="126"/>
                  </a:lnTo>
                  <a:cubicBezTo>
                    <a:pt x="289" y="195"/>
                    <a:pt x="233" y="252"/>
                    <a:pt x="163" y="252"/>
                  </a:cubicBezTo>
                  <a:lnTo>
                    <a:pt x="126" y="252"/>
                  </a:lnTo>
                  <a:cubicBezTo>
                    <a:pt x="56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16EB4F5-0DF4-4E6C-87A7-B17D75D75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4756" y="-1035244"/>
              <a:ext cx="104775" cy="92075"/>
            </a:xfrm>
            <a:custGeom>
              <a:avLst/>
              <a:gdLst>
                <a:gd name="T0" fmla="*/ 126 w 290"/>
                <a:gd name="T1" fmla="*/ 0 h 252"/>
                <a:gd name="T2" fmla="*/ 164 w 290"/>
                <a:gd name="T3" fmla="*/ 0 h 252"/>
                <a:gd name="T4" fmla="*/ 290 w 290"/>
                <a:gd name="T5" fmla="*/ 126 h 252"/>
                <a:gd name="T6" fmla="*/ 290 w 290"/>
                <a:gd name="T7" fmla="*/ 126 h 252"/>
                <a:gd name="T8" fmla="*/ 164 w 290"/>
                <a:gd name="T9" fmla="*/ 252 h 252"/>
                <a:gd name="T10" fmla="*/ 126 w 290"/>
                <a:gd name="T11" fmla="*/ 252 h 252"/>
                <a:gd name="T12" fmla="*/ 0 w 290"/>
                <a:gd name="T13" fmla="*/ 126 h 252"/>
                <a:gd name="T14" fmla="*/ 0 w 290"/>
                <a:gd name="T15" fmla="*/ 126 h 252"/>
                <a:gd name="T16" fmla="*/ 126 w 290"/>
                <a:gd name="T1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252">
                  <a:moveTo>
                    <a:pt x="126" y="0"/>
                  </a:moveTo>
                  <a:lnTo>
                    <a:pt x="164" y="0"/>
                  </a:lnTo>
                  <a:cubicBezTo>
                    <a:pt x="234" y="0"/>
                    <a:pt x="290" y="56"/>
                    <a:pt x="290" y="126"/>
                  </a:cubicBezTo>
                  <a:lnTo>
                    <a:pt x="290" y="126"/>
                  </a:lnTo>
                  <a:cubicBezTo>
                    <a:pt x="290" y="195"/>
                    <a:pt x="234" y="252"/>
                    <a:pt x="164" y="252"/>
                  </a:cubicBezTo>
                  <a:lnTo>
                    <a:pt x="126" y="252"/>
                  </a:lnTo>
                  <a:cubicBezTo>
                    <a:pt x="57" y="252"/>
                    <a:pt x="0" y="195"/>
                    <a:pt x="0" y="126"/>
                  </a:cubicBezTo>
                  <a:lnTo>
                    <a:pt x="0" y="126"/>
                  </a:lnTo>
                  <a:cubicBezTo>
                    <a:pt x="0" y="56"/>
                    <a:pt x="57" y="0"/>
                    <a:pt x="12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304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330839"/>
      </p:ext>
    </p:extLst>
  </p:cSld>
  <p:clrMapOvr>
    <a:masterClrMapping/>
  </p:clrMapOvr>
  <p:transition spd="slow"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C68CA-0BBB-468D-86F4-8DE6DBDF5D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920EDD-0E20-4089-B0A8-9E6753A96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1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28011A-B832-4E6B-99E9-51FEB4379F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125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49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F47C7F-DC12-4F3E-889B-5B3E83AD85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8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171A22">
                  <a:alpha val="18039"/>
                </a:srgbClr>
              </a:clrFrom>
              <a:clrTo>
                <a:srgbClr val="171A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336E34-F2F3-4E14-A7F2-EF9C428BA4F2}"/>
              </a:ext>
            </a:extLst>
          </p:cNvPr>
          <p:cNvSpPr/>
          <p:nvPr userDrawn="1"/>
        </p:nvSpPr>
        <p:spPr>
          <a:xfrm>
            <a:off x="6629400" y="0"/>
            <a:ext cx="55626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680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FD3D1E-B253-43A8-A2DC-59975A6F3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87" y="5688967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9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C68CA-0BBB-468D-86F4-8DE6DBDF5D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0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288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  <a:lvl2pPr marL="742950" indent="-285750">
              <a:lnSpc>
                <a:spcPct val="114000"/>
              </a:lnSpc>
              <a:buFont typeface="Arial" panose="020B0604020202020204" pitchFamily="34" charset="0"/>
              <a:buChar char="•"/>
              <a:defRPr/>
            </a:lvl2pPr>
            <a:lvl3pPr indent="-173038">
              <a:lnSpc>
                <a:spcPct val="114000"/>
              </a:lnSpc>
              <a:buFont typeface="Arial" panose="020B0604020202020204" pitchFamily="34" charset="0"/>
              <a:buChar char="•"/>
              <a:defRPr/>
            </a:lvl3pPr>
          </a:lstStyle>
          <a:p>
            <a:pPr marL="342900" indent="-342900">
              <a:lnSpc>
                <a:spcPct val="114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Level List Higher - order considerations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well as strengthening and developing the structure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Second level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Higher-order ideological considerations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 indent="-17303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even the third level Higher-order ideological considerations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lvl="2" indent="-17303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well as strengthening and developing the structure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95420B-7F25-4D06-B133-1830AD0772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914359-E5F8-49BF-90CE-9A6546F7CB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3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D83667-0BEC-4B5D-91FC-611D5EAE1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7324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EC3BE4-AC12-4186-A6E5-ECB96B37D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41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C68CA-0BBB-468D-86F4-8DE6DBDF5D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920EDD-0E20-4089-B0A8-9E6753A96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30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920EDD-0E20-4089-B0A8-9E6753A96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53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59AB6-50C4-49A8-AC7F-FD24CC37C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A04F5C-C7A4-4200-BEEB-E975C9F38C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871929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5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2B3084-CF08-4D27-AB10-B0936F6FB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95D5AC-73C2-4BBE-A45B-F463E4BA8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871929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5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56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6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54D828-D07B-437A-876A-0A1EDDF1D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46A39E-3A31-4452-A3FC-8CB42386A4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249" y="6091088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49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E160E2-EE75-467B-ABA1-AD39BA035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C5ED-F4F1-43B3-9510-57A7EEBD71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12" y="5944176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8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8844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7786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402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952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5726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0574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5305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4086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2266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1472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42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977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7180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28011A-B832-4E6B-99E9-51FEB4379F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254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04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F47C7F-DC12-4F3E-889B-5B3E83AD85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94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171A22">
                  <a:alpha val="18039"/>
                </a:srgbClr>
              </a:clrFrom>
              <a:clrTo>
                <a:srgbClr val="171A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336E34-F2F3-4E14-A7F2-EF9C428BA4F2}"/>
              </a:ext>
            </a:extLst>
          </p:cNvPr>
          <p:cNvSpPr/>
          <p:nvPr userDrawn="1"/>
        </p:nvSpPr>
        <p:spPr>
          <a:xfrm>
            <a:off x="6629400" y="0"/>
            <a:ext cx="55626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7905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FD3D1E-B253-43A8-A2DC-59975A6F3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87" y="5688967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8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C68CA-0BBB-468D-86F4-8DE6DBDF5D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203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  <a:lvl2pPr marL="742950" indent="-285750">
              <a:lnSpc>
                <a:spcPct val="114000"/>
              </a:lnSpc>
              <a:buFont typeface="Arial" panose="020B0604020202020204" pitchFamily="34" charset="0"/>
              <a:buChar char="•"/>
              <a:defRPr/>
            </a:lvl2pPr>
            <a:lvl3pPr indent="-173038">
              <a:lnSpc>
                <a:spcPct val="114000"/>
              </a:lnSpc>
              <a:buFont typeface="Arial" panose="020B0604020202020204" pitchFamily="34" charset="0"/>
              <a:buChar char="•"/>
              <a:defRPr/>
            </a:lvl3pPr>
          </a:lstStyle>
          <a:p>
            <a:pPr marL="342900" indent="-342900">
              <a:lnSpc>
                <a:spcPct val="114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Level List Higher - order considerations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well as strengthening and developing the structure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Second level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Higher-order ideological considerations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 indent="-17303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even the third level Higher-order ideological considerations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lvl="2" indent="-17303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well as strengthening and developing the structure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95420B-7F25-4D06-B133-1830AD0772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914359-E5F8-49BF-90CE-9A6546F7CB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229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D83667-0BEC-4B5D-91FC-611D5EAE1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7324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EC3BE4-AC12-4186-A6E5-ECB96B37D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224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C68CA-0BBB-468D-86F4-8DE6DBDF5D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920EDD-0E20-4089-B0A8-9E6753A96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2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6885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920EDD-0E20-4089-B0A8-9E6753A962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019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59AB6-50C4-49A8-AC7F-FD24CC37C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A04F5C-C7A4-4200-BEEB-E975C9F38C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871929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150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2B3084-CF08-4D27-AB10-B0936F6FB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244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661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28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54D828-D07B-437A-876A-0A1EDDF1D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46A39E-3A31-4452-A3FC-8CB42386A4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249" y="6091088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326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E160E2-EE75-467B-ABA1-AD39BA035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C5ED-F4F1-43B3-9510-57A7EEBD71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12" y="5944176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314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4389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435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13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3407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370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1035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6309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717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3356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3838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5295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CF2D0-6513-4C69-981B-F913F7B44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41C5D9-0C85-41C5-A003-B6BC2EB2E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DE8F25-DD23-4C06-BBD1-1E760A82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3811D9-4013-4F89-8CA9-4814181A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12F39C-5B0A-449D-BDFF-380C215A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3441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6F79A-53F7-44DB-8723-B81BFB1B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B732E9-7A1F-4D20-935B-033E65CE1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002D6C-AD95-4E35-A168-559E1951D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53DED-C575-43B6-8918-EE33468D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70F162-6B75-467F-9539-A38F5A31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2323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2B6C7-781B-457F-932A-BE33D057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6DBA26-94C5-4A70-B9A2-AC6ABEC28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855843-D187-483B-93FC-E36C85D37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2AA603-A923-4B68-900B-9441B863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B0D9D-925B-4ECB-B4A6-D3C1A58E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805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3181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4870D2-E7A0-4D88-A224-18BFAE3B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A26379-484E-4FBF-8597-87BE625F3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DD397A-2453-4D85-A1A7-75BE96066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3878FD-FA62-49B5-BE2D-A477E0C5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FAE3A9-2F32-4576-BD86-6109D0F0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8BCB59-7786-4258-A63D-A60A27EB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5697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EC562-0692-488D-B920-966839F0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0F9131-2357-4F35-8910-A2E0643F5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5D6C0-FBE1-4B4B-9F84-5304AE0CC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B2305A-ADB7-4188-990E-E918CBF6E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B89638-77BB-4FFA-AD8B-CE465EA15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1B30720-7165-4767-8949-CA04CC97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B02D49-2938-40CB-B865-D1BDEC4D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462571D-B7DB-4EFA-9625-A7BCCC91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5432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522316-407A-44CD-BFDC-BD2ECDE6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0A49D3-9BC3-4197-A922-48ADF4FF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22C9CF6-1D91-440F-B7C2-826631E5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EF4EA4-8DA5-4143-A05C-BE2E3CDC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3305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AAEC23-E5CE-47A3-B2CF-2DF7FC4D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BE400F-9181-419C-BB37-24EBA460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19DE86-E432-4239-B9FB-95C9B1E9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0506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8D0697-3CEF-4ED1-BF4C-5FBAD717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29D8F4-4251-40E0-836F-2B9B021B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D08DBB-9D56-47E7-91A8-B7B741F83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9451C-C4C9-4F67-AF4B-13AA12EDB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E39C3A-326D-4644-855B-A97D3F1E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B9E04C-A6D4-4EB0-9EA7-ADD77EC1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2421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DA7A8-8080-4257-BCE3-735FD5D9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D59553E-A57F-4F3B-9B58-F3CF42CF1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1A8148-B6A0-4189-B676-AF6EC5ECA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E271BB-F229-4F6C-BFD4-45D67476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4A4429-88CA-4E55-A1F4-1783FFD26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8EA8E5-6DAD-4DA8-9986-1DF63AAB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3229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17301-042C-43AA-840A-3CA29255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39BB51-B2B9-4F3C-9F64-C61BA458C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E40FB6-9314-4BBB-B694-FAAF1C3C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D97891-3767-46A6-BD05-D4BAC8B4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7345C9-3A42-4AE9-B5A2-4AE70400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3891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7CA84E-50CE-4171-B47A-0F805483A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2495BA-5BBF-481C-A428-FBB602FF7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AB8493-BACF-4010-8AB5-14052B5F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354754-FC21-4417-9347-0722861C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7473FA-74C9-496F-92F4-423BA6AC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45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3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78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B285-5EF6-47D6-84CB-83A56BA6228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069D9-8708-4030-A1CA-9DCF11C4CD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86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1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04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88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9" r:id="rId26"/>
    <p:sldLayoutId id="2147483720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9F47B-B7C4-4130-827C-7A1695ED3A7D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35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DFE60-90CF-4868-8E28-3B6DB4313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BEB0EE-C1BD-4DA8-A4AE-99FCB18F3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9728CD-5563-48BC-B764-2CF8C5B01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7B38D-2092-439E-85E5-078993A35DDA}" type="datetimeFigureOut">
              <a:rPr lang="ru-RU" smtClean="0"/>
              <a:t>14.03.2023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A4D237-4701-4948-BE3D-8EF33C5ED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CDDC4C-1A66-467B-85DC-C59CC163C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53E1A-F0EF-49DC-A7DD-3CD2514A2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47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6"/>
          <p:cNvSpPr txBox="1">
            <a:spLocks/>
          </p:cNvSpPr>
          <p:nvPr/>
        </p:nvSpPr>
        <p:spPr>
          <a:xfrm>
            <a:off x="919941" y="2944631"/>
            <a:ext cx="7641353" cy="144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b="1" dirty="0">
                <a:solidFill>
                  <a:srgbClr val="00A7FF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Video Conferencing Systems</a:t>
            </a:r>
          </a:p>
        </p:txBody>
      </p:sp>
      <p:sp>
        <p:nvSpPr>
          <p:cNvPr id="10" name="Заголовок 6"/>
          <p:cNvSpPr txBox="1">
            <a:spLocks/>
          </p:cNvSpPr>
          <p:nvPr/>
        </p:nvSpPr>
        <p:spPr>
          <a:xfrm>
            <a:off x="919942" y="4100362"/>
            <a:ext cx="5176058" cy="115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RoadMap H1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’ 2023</a:t>
            </a:r>
            <a:endParaRPr kumimoji="0" lang="ru-RU" sz="2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88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2466EC-EA2B-4A58-9F2B-064F70EDE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4"/>
            <a:ext cx="6858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546777" y="1930679"/>
            <a:ext cx="408076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Small &amp; functional video conferencing solution for smooth and clear collaboration.</a:t>
            </a:r>
            <a:endParaRPr lang="zh-CN" altLang="en-US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7546777" y="341652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13MP UHD </a:t>
            </a:r>
          </a:p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CAMERA</a:t>
            </a:r>
          </a:p>
          <a:p>
            <a:r>
              <a:rPr lang="en-US" sz="3200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(PVCCU13M201)</a:t>
            </a:r>
          </a:p>
          <a:p>
            <a:endParaRPr lang="x-none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Пятиугольник 10"/>
          <p:cNvSpPr/>
          <p:nvPr/>
        </p:nvSpPr>
        <p:spPr>
          <a:xfrm flipH="1">
            <a:off x="7554461" y="2958043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Compatible with most OS and devices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Multiboards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laptops, PCs, smartphones, etc.</a:t>
            </a:r>
          </a:p>
        </p:txBody>
      </p:sp>
      <p:sp>
        <p:nvSpPr>
          <p:cNvPr id="15" name="Пятиугольник 14"/>
          <p:cNvSpPr/>
          <p:nvPr/>
        </p:nvSpPr>
        <p:spPr>
          <a:xfrm flipH="1">
            <a:off x="7554461" y="3704041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Unrivaled picture quality with 13MP camera and 4K resolution</a:t>
            </a:r>
          </a:p>
        </p:txBody>
      </p:sp>
      <p:sp>
        <p:nvSpPr>
          <p:cNvPr id="18" name="Пятиугольник 17"/>
          <p:cNvSpPr/>
          <p:nvPr/>
        </p:nvSpPr>
        <p:spPr>
          <a:xfrm flipH="1">
            <a:off x="7557438" y="4447406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Plug&amp;Play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function. USB Type-C connection. Can be installed on screen, wall or on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 tripod</a:t>
            </a:r>
          </a:p>
        </p:txBody>
      </p:sp>
      <p:sp>
        <p:nvSpPr>
          <p:cNvPr id="20" name="Пятиугольник 19"/>
          <p:cNvSpPr/>
          <p:nvPr/>
        </p:nvSpPr>
        <p:spPr>
          <a:xfrm flipH="1">
            <a:off x="7546777" y="5940729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Perfect to use at open office spaces, small meeting rooms, executive office, etc.</a:t>
            </a:r>
          </a:p>
        </p:txBody>
      </p:sp>
      <p:sp>
        <p:nvSpPr>
          <p:cNvPr id="21" name="Пятиугольник 20"/>
          <p:cNvSpPr/>
          <p:nvPr/>
        </p:nvSpPr>
        <p:spPr>
          <a:xfrm flipH="1">
            <a:off x="7557438" y="5193404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and minimal design, balanced pricing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392D2-4119-4CBC-BEC5-7A999237A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268446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3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877E8C-561F-42D4-BF22-A761794C857F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047494C-6028-41DB-8579-1CB92AE78762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9EA1A4-1C4B-4050-9AA4-151904FEC6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596E08-E2B3-4256-AE00-43C26AE2A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51" y="1770165"/>
            <a:ext cx="4759133" cy="2315611"/>
          </a:xfrm>
          <a:prstGeom prst="rect">
            <a:avLst/>
          </a:prstGeom>
        </p:spPr>
      </p:pic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5A5BEF51-9F5D-417F-A851-3763A396E39B}"/>
              </a:ext>
            </a:extLst>
          </p:cNvPr>
          <p:cNvGraphicFramePr>
            <a:graphicFrameLocks noGrp="1"/>
          </p:cNvGraphicFramePr>
          <p:nvPr/>
        </p:nvGraphicFramePr>
        <p:xfrm>
          <a:off x="789141" y="1854557"/>
          <a:ext cx="6237018" cy="41918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4K (30fps)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  <a:r>
                        <a:rPr 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</a:t>
                      </a:r>
                      <a:endParaRPr lang="en-GB" sz="1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IMAGE SENSOR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1/3.06” SONY </a:t>
                      </a: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sensor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200018"/>
                  </a:ext>
                </a:extLst>
              </a:tr>
              <a:tr h="427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FORMAT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MJPG/YUY2/H.264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OF VIEW 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DFOV: 79.8⁰ / HFOV: 67.8⁰ / VFOV: 53.1⁰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7901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NOISE REDUCTION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2D &amp; 3D digital noise reduction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23063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WHITE BALANCE/ EXPOSURE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Auto/Auto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10293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BACKLIGHT COMPENSATION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Support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7309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MICROPHONE QUANTITY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2218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VOICE PICUP RANGE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0~4m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2942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Type-C (Device) 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(</a:t>
                      </a: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LxHxD</a:t>
                      </a: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116 x 54.3 x 48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30124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WEIGHT (NET/GROSS), G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151 / 376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49651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card, USB Cable 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3F94AF9-6171-4E4F-8200-E1DCD9C8B35F}"/>
              </a:ext>
            </a:extLst>
          </p:cNvPr>
          <p:cNvSpPr/>
          <p:nvPr/>
        </p:nvSpPr>
        <p:spPr>
          <a:xfrm>
            <a:off x="789141" y="667935"/>
            <a:ext cx="9084532" cy="50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13MP UHD CAMERA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(PVCCU13M201)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x-none" sz="3600" dirty="0">
              <a:solidFill>
                <a:srgbClr val="3136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17AC0C-355B-448B-9E1A-A26A51E9AD21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DABB89C-371C-4D21-AD6A-C1AF161448B3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BFBB6EB8-65D2-4055-8F01-E5A78C4C23FC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FE6F15B5-12B1-4461-B6C7-2BB36996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064810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$97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$119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500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63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4B857C-D5B3-4513-BFE7-F38913281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84625" y="1412680"/>
                <a:ext cx="2184647" cy="622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solidFill>
                                <a:srgbClr val="31363A"/>
                              </a:solidFill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solidFill>
                                <a:srgbClr val="31363A"/>
                              </a:solidFill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1</m:t>
                          </m:r>
                          <m:r>
                            <a:rPr lang="en-US" sz="2000" b="0" i="0" smtClean="0">
                              <a:solidFill>
                                <a:srgbClr val="31363A"/>
                              </a:solidFill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8</m:t>
                          </m:r>
                          <m:r>
                            <a:rPr lang="en-US" sz="2000">
                              <a:solidFill>
                                <a:srgbClr val="31363A"/>
                              </a:solidFill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31363A"/>
                              </a:solidFill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31363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en-US" sz="1400" dirty="0">
                    <a:solidFill>
                      <a:srgbClr val="31363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Viewing Angle</a:t>
                </a:r>
                <a:endParaRPr lang="ru-RU" sz="1400" dirty="0">
                  <a:solidFill>
                    <a:srgbClr val="31363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625" y="1412680"/>
                <a:ext cx="2184647" cy="622543"/>
              </a:xfrm>
              <a:prstGeom prst="rect">
                <a:avLst/>
              </a:prstGeom>
              <a:blipFill rotWithShape="0"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861264" y="4750228"/>
            <a:ext cx="2184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4K 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Camera with people recognition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1975" y="462314"/>
            <a:ext cx="2499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ADVANCED SOUND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 built-in microphones with audio tracking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4549" y="5425853"/>
            <a:ext cx="2959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USB HOST PORT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Any speakerphone direct connection to the camera 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563162" y="446319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PANORAMIC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VC CAMERA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2E59870-9B2E-4ADF-B498-CB898266B2E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2" y="6182610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7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06657" y="2337654"/>
            <a:ext cx="408076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US" altLang="zh-TW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ull</a:t>
            </a:r>
            <a:r>
              <a:rPr lang="zh-TW" alt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180 Degree Coverage </a:t>
            </a:r>
            <a:r>
              <a:rPr lang="en-US" altLang="zh-CN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VC solution. Perfect for small meeting rooms. </a:t>
            </a:r>
            <a:endParaRPr lang="zh-CN" altLang="en-US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506657" y="662558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PANORAMIC</a:t>
            </a:r>
            <a:r>
              <a:rPr lang="en-US" altLang="zh-TW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altLang="zh-CN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VC CAMERA</a:t>
            </a:r>
          </a:p>
          <a:p>
            <a:r>
              <a:rPr lang="ru-RU" altLang="zh-CN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lang="en-US" altLang="zh-CN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PVCCU12M201</a:t>
            </a:r>
            <a:r>
              <a:rPr lang="ru-RU" altLang="zh-CN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lang="zh-CN" altLang="en-US" sz="3200" dirty="0">
              <a:solidFill>
                <a:srgbClr val="CFD1D3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ятиугольник 13"/>
              <p:cNvSpPr/>
              <p:nvPr/>
            </p:nvSpPr>
            <p:spPr>
              <a:xfrm>
                <a:off x="-10704" y="3246790"/>
                <a:ext cx="4637539" cy="584187"/>
              </a:xfrm>
              <a:prstGeom prst="homePlate">
                <a:avLst/>
              </a:prstGeom>
              <a:gradFill flip="none" rotWithShape="1">
                <a:gsLst>
                  <a:gs pos="38000">
                    <a:srgbClr val="001024"/>
                  </a:gs>
                  <a:gs pos="100000">
                    <a:srgbClr val="00339A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Widest viewing angle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6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180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Пяти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04" y="3246790"/>
                <a:ext cx="4637539" cy="584187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ятиугольник 15"/>
          <p:cNvSpPr/>
          <p:nvPr/>
        </p:nvSpPr>
        <p:spPr>
          <a:xfrm>
            <a:off x="-43" y="3994115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Modern and minimal design, balanced pricing</a:t>
            </a:r>
          </a:p>
        </p:txBody>
      </p:sp>
      <p:sp>
        <p:nvSpPr>
          <p:cNvPr id="17" name="Пятиугольник 16"/>
          <p:cNvSpPr/>
          <p:nvPr/>
        </p:nvSpPr>
        <p:spPr>
          <a:xfrm>
            <a:off x="-10704" y="5487438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Perfect to use at meeting rooms, executive office, etc.</a:t>
            </a:r>
          </a:p>
        </p:txBody>
      </p:sp>
      <p:sp>
        <p:nvSpPr>
          <p:cNvPr id="10" name="Пятиугольник 9"/>
          <p:cNvSpPr/>
          <p:nvPr/>
        </p:nvSpPr>
        <p:spPr>
          <a:xfrm>
            <a:off x="-43" y="4740113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Plug&amp;Play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function.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61C81CA-0ACF-4F39-B58A-6A61C8C8B1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268446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D04102-F381-4A81-9656-8A18A90BE7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0984" y="1882604"/>
            <a:ext cx="4601255" cy="2215899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61605"/>
              </p:ext>
            </p:extLst>
          </p:nvPr>
        </p:nvGraphicFramePr>
        <p:xfrm>
          <a:off x="789141" y="1882604"/>
          <a:ext cx="6237018" cy="349567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4K (30fps)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r>
                        <a:rPr 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</a:t>
                      </a:r>
                      <a:endParaRPr lang="en-GB" sz="1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310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FORMAT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MJPG/YUY2/H.264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OF VIEW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180</a:t>
                      </a:r>
                      <a:r>
                        <a:rPr lang="en-GB" sz="100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⁰ </a:t>
                      </a:r>
                      <a:endParaRPr lang="en-GB" sz="1000" kern="12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7901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FOCUS MODE / DISTANCE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Fixed Focus/ 1.5m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10293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NOISE REDUCTION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2D &amp; 3D digital noise reduction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36686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 ELEMENTS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2218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VOICE PICUP RANGE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0~4m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2942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Type-C (Device) x 1, USB Type-A (Host) 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(</a:t>
                      </a: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LxHxD</a:t>
                      </a: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144 x 26 x 43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30124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WEIGHT (NET/GROSS), G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209 / 502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49651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card, USB Cable x 1, Wall Mount 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1DB1D46-B774-4BFD-84C4-ED9883381FB2}"/>
              </a:ext>
            </a:extLst>
          </p:cNvPr>
          <p:cNvSpPr/>
          <p:nvPr/>
        </p:nvSpPr>
        <p:spPr>
          <a:xfrm>
            <a:off x="789141" y="649009"/>
            <a:ext cx="9084532" cy="50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PANORAMIC</a:t>
            </a:r>
            <a:r>
              <a:rPr lang="en-US" altLang="zh-TW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VC CAMERA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altLang="zh-CN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altLang="zh-CN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PVCCU12M201</a:t>
            </a:r>
            <a:r>
              <a:rPr lang="ru-RU" altLang="zh-CN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zh-CN" altLang="en-US" sz="3200" b="1" dirty="0">
              <a:solidFill>
                <a:srgbClr val="CFD1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E9A591-A25C-41C2-A900-BE417B8DAB5C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B520A13-6810-4C77-A22D-D9353C26247D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EEE2D22-9B46-4EB2-BB79-727D6BDD545B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108770FC-7551-4ADB-8DB5-6EF0F7D9D1B7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E7707A85-8179-49F7-AEBA-C298ACAA3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93769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$365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$449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500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499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34F2C8-EAC2-4B26-A285-4E051AD64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182" y="369950"/>
            <a:ext cx="3668319" cy="84699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 BAR</a:t>
            </a:r>
            <a:r>
              <a:rPr lang="ru-RU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rgbClr val="BDC6C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endParaRPr lang="x-none" sz="3200" b="1" dirty="0">
              <a:solidFill>
                <a:srgbClr val="BDC6C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1401" y="4643773"/>
            <a:ext cx="2078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4K 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Camera with 5X digital zoom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5266" y="514787"/>
            <a:ext cx="2025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ALL-IN-ONE</a:t>
            </a:r>
          </a:p>
          <a:p>
            <a:pPr algn="ctr"/>
            <a:r>
              <a:rPr lang="en-US" sz="1400" dirty="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Camera, speaker and microphone </a:t>
            </a:r>
            <a:endParaRPr lang="ru-RU" sz="1400" dirty="0">
              <a:solidFill>
                <a:srgbClr val="CFD1D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1416" y="1345784"/>
            <a:ext cx="206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6-</a:t>
            </a:r>
            <a:r>
              <a:rPr lang="en-US" sz="2000" dirty="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ELEMENT</a:t>
            </a:r>
          </a:p>
          <a:p>
            <a:pPr algn="ctr"/>
            <a:r>
              <a:rPr lang="en-US" sz="1400" dirty="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 array and 8m voice pickup range</a:t>
            </a:r>
            <a:endParaRPr lang="ru-RU" sz="1400" dirty="0">
              <a:solidFill>
                <a:srgbClr val="CFD1D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83999" y="2591014"/>
            <a:ext cx="21846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120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⁰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Viewing Angle</a:t>
            </a:r>
            <a:endParaRPr lang="ru-RU" sz="14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1422" y="5750886"/>
            <a:ext cx="34514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AI INTELLIGENT TRACKING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Presenter smooth automatic tracking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1AF7D7-FF7E-499E-A1DE-A683616C73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" y="6181811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55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375CB4C-8A52-4981-89CA-F3DA4D6F3578}"/>
              </a:ext>
            </a:extLst>
          </p:cNvPr>
          <p:cNvGrpSpPr/>
          <p:nvPr/>
        </p:nvGrpSpPr>
        <p:grpSpPr>
          <a:xfrm>
            <a:off x="0" y="0"/>
            <a:ext cx="6858000" cy="6858000"/>
            <a:chOff x="5329267" y="0"/>
            <a:chExt cx="6858000" cy="6858000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267" y="0"/>
              <a:ext cx="6858000" cy="6858000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1C35410B-D150-4CBE-86AE-A26900EC3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1980" y="1291885"/>
              <a:ext cx="125654" cy="45719"/>
            </a:xfrm>
            <a:prstGeom prst="rect">
              <a:avLst/>
            </a:prstGeom>
          </p:spPr>
        </p:pic>
      </p:grpSp>
      <p:sp>
        <p:nvSpPr>
          <p:cNvPr id="5" name="Прямоугольник 4"/>
          <p:cNvSpPr/>
          <p:nvPr/>
        </p:nvSpPr>
        <p:spPr>
          <a:xfrm>
            <a:off x="7543800" y="2031164"/>
            <a:ext cx="4080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Integrated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both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HD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camera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Hi-Fi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speakerphone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It's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grab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-n-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online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meeting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7543800" y="850343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 BAR ALPHA </a:t>
            </a:r>
            <a:r>
              <a:rPr lang="en-GB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(PVCCU12M601)</a:t>
            </a:r>
            <a:endParaRPr lang="x-none" sz="3200" dirty="0">
              <a:solidFill>
                <a:srgbClr val="CFD1D3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Пятиугольник 7"/>
          <p:cNvSpPr/>
          <p:nvPr/>
        </p:nvSpPr>
        <p:spPr>
          <a:xfrm flipH="1">
            <a:off x="7553848" y="3288323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Compatible with most OS and devices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Multiboards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laptops, PCs, etc.</a:t>
            </a:r>
          </a:p>
        </p:txBody>
      </p:sp>
      <p:sp>
        <p:nvSpPr>
          <p:cNvPr id="9" name="Пятиугольник 8"/>
          <p:cNvSpPr/>
          <p:nvPr/>
        </p:nvSpPr>
        <p:spPr>
          <a:xfrm flipH="1">
            <a:off x="7553848" y="4034321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Easy &amp; flexible installation: mount on the wall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or put it on a desk</a:t>
            </a:r>
          </a:p>
        </p:txBody>
      </p:sp>
      <p:sp>
        <p:nvSpPr>
          <p:cNvPr id="10" name="Пятиугольник 9"/>
          <p:cNvSpPr/>
          <p:nvPr/>
        </p:nvSpPr>
        <p:spPr>
          <a:xfrm flipH="1">
            <a:off x="7546777" y="4777686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and minimal design, balanced pricing</a:t>
            </a:r>
          </a:p>
        </p:txBody>
      </p:sp>
      <p:sp>
        <p:nvSpPr>
          <p:cNvPr id="11" name="Пятиугольник 10"/>
          <p:cNvSpPr/>
          <p:nvPr/>
        </p:nvSpPr>
        <p:spPr>
          <a:xfrm flipH="1">
            <a:off x="7546777" y="5523684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Perfect to use at open office spaces, small and medium meeting rooms, executive office, etc.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359B8B-A2C9-4A71-8CAB-E214175A23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" y="6181811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8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877E8C-561F-42D4-BF22-A761794C857F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047494C-6028-41DB-8579-1CB92AE78762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9EA1A4-1C4B-4050-9AA4-151904FEC6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717AC0C-355B-448B-9E1A-A26A51E9AD21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EC7C027-9C5C-4BDA-A684-49B54EF9BA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6159" y="1946897"/>
            <a:ext cx="4993987" cy="983510"/>
          </a:xfrm>
          <a:prstGeom prst="rect">
            <a:avLst/>
          </a:prstGeom>
        </p:spPr>
      </p:pic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C940B9E5-B132-4D79-A9D2-BDF120A7BF8B}"/>
              </a:ext>
            </a:extLst>
          </p:cNvPr>
          <p:cNvGraphicFramePr>
            <a:graphicFrameLocks noGrp="1"/>
          </p:cNvGraphicFramePr>
          <p:nvPr/>
        </p:nvGraphicFramePr>
        <p:xfrm>
          <a:off x="816183" y="1658385"/>
          <a:ext cx="6237018" cy="487857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UHD (3840 x 2160)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r>
                        <a:rPr 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</a:t>
                      </a:r>
                      <a:endParaRPr lang="en-GB" sz="1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IMAGE SENSOR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1/2.3” SONY sensor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076329"/>
                  </a:ext>
                </a:extLst>
              </a:tr>
              <a:tr h="2705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FORMAT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MJPG/YUY2/H.264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OF VIEW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DFOV: 120</a:t>
                      </a:r>
                      <a:r>
                        <a:rPr lang="en-GB" sz="100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⁰</a:t>
                      </a:r>
                      <a:endParaRPr lang="en-GB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7901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FOCUS MODE / DISTANCE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Fixed Focus / 2m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10293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ZOOM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5X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69678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SOUND CHANNEL</a:t>
                      </a:r>
                      <a:endParaRPr kumimoji="0" lang="en-GB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1.0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64032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POWER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 x 8W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517721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2D &amp; 3D digital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1936008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 ELEMENTS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2218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VOICE PICUP RANGE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0~8m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2942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AI INTELLIGENT TRACKING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Supported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48401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Type-C x 1, AUX IN/OUT x 1, DC 2.0 x 1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(</a:t>
                      </a: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LxHxD</a:t>
                      </a: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462 x 76 x 93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30124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WEIGHT (NET/GROSS), kg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0.945 / 2.239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49651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card, USB Cable x 1, Remote Control x 1, Power Adapter x 1, Wall-mounted Components x 1, Peeping cover x 1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45B3867-83D2-472F-A7E0-8025DD8ADB4A}"/>
              </a:ext>
            </a:extLst>
          </p:cNvPr>
          <p:cNvSpPr/>
          <p:nvPr/>
        </p:nvSpPr>
        <p:spPr>
          <a:xfrm>
            <a:off x="816183" y="558364"/>
            <a:ext cx="8474932" cy="50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COLLABORATION BAR ALPHA </a:t>
            </a:r>
            <a:r>
              <a:rPr lang="en-GB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(PVCCU12M601)</a:t>
            </a:r>
            <a:endParaRPr lang="ru-RU" sz="3200" b="1" dirty="0">
              <a:solidFill>
                <a:srgbClr val="CFD1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5F9B0F7-404D-4FF4-BB40-A1CE22770D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6159" y="2796037"/>
            <a:ext cx="5052819" cy="934219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7651E5F-1620-4974-BE87-487C57C3F6D1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7CAE6FD4-7028-432B-93ED-C8B90A82F372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27" name="Таблица 26">
            <a:extLst>
              <a:ext uri="{FF2B5EF4-FFF2-40B4-BE49-F238E27FC236}">
                <a16:creationId xmlns:a16="http://schemas.microsoft.com/office/drawing/2014/main" id="{F2384F4E-59F0-4CDA-A324-86ECF3118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23382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$344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$424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500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31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D00A1B-DA79-4DE0-BAD4-70CDF5AAE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94006" y="2392441"/>
            <a:ext cx="191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4K </a:t>
            </a:r>
          </a:p>
          <a:p>
            <a:r>
              <a:rPr lang="en-US" sz="1400" dirty="0"/>
              <a:t>UHD camera with 60 frames per second</a:t>
            </a:r>
            <a:endParaRPr lang="ru-RU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578172" y="485669"/>
            <a:ext cx="31286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192 TIMES ZOOM RATIO </a:t>
            </a:r>
          </a:p>
          <a:p>
            <a:r>
              <a:rPr lang="en-US" sz="1400" dirty="0"/>
              <a:t>12x Optical and 16x digital zoom</a:t>
            </a:r>
            <a:endParaRPr lang="ru-RU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39965" y="5723602"/>
            <a:ext cx="323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AI INTELLIGENT TRACKING</a:t>
            </a:r>
          </a:p>
          <a:p>
            <a:r>
              <a:rPr lang="en-US" sz="1400" dirty="0"/>
              <a:t>Smooth automatic tracking </a:t>
            </a:r>
          </a:p>
          <a:p>
            <a:r>
              <a:rPr lang="en-US" sz="1400" dirty="0"/>
              <a:t>of human shape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82515" y="5723602"/>
            <a:ext cx="3007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PTZ FUNCTION</a:t>
            </a:r>
          </a:p>
          <a:p>
            <a:r>
              <a:rPr lang="en-US" sz="1400" dirty="0"/>
              <a:t>Horizontal rotation angle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±170⁰, </a:t>
            </a:r>
            <a:r>
              <a:rPr lang="en-GB" sz="1400" dirty="0"/>
              <a:t>Vertical rotation angle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-30° ~ +90°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9891296" y="2500164"/>
            <a:ext cx="19989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POE SUPPORT</a:t>
            </a:r>
          </a:p>
          <a:p>
            <a:r>
              <a:rPr lang="en-US" sz="1400" dirty="0"/>
              <a:t>Power over Ethernet </a:t>
            </a:r>
            <a:endParaRPr lang="ru-RU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62B8AFC-2AD0-4C10-B24F-20B10C8284BD}"/>
              </a:ext>
            </a:extLst>
          </p:cNvPr>
          <p:cNvSpPr txBox="1">
            <a:spLocks/>
          </p:cNvSpPr>
          <p:nvPr/>
        </p:nvSpPr>
        <p:spPr>
          <a:xfrm>
            <a:off x="601658" y="369949"/>
            <a:ext cx="5494342" cy="846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4K PTZ CAMERA </a:t>
            </a:r>
            <a:endParaRPr lang="ru-RU" dirty="0"/>
          </a:p>
          <a:p>
            <a:r>
              <a:rPr lang="en-GB" dirty="0">
                <a:solidFill>
                  <a:srgbClr val="A6A6A6"/>
                </a:solidFill>
                <a:ea typeface="+mj-ea"/>
              </a:rPr>
              <a:t>ALPHA</a:t>
            </a:r>
            <a:endParaRPr lang="x-none" dirty="0">
              <a:solidFill>
                <a:srgbClr val="A6A6A6"/>
              </a:solidFill>
              <a:ea typeface="+mj-ea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F0D28C-F19F-41CA-85F1-B904D55F3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2" y="6289469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75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DB664C-4E55-4688-960B-12033C41A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2" name="Пятиугольник 11"/>
          <p:cNvSpPr/>
          <p:nvPr/>
        </p:nvSpPr>
        <p:spPr>
          <a:xfrm flipH="1">
            <a:off x="7554460" y="3537029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pan-tilt-zoom operation for the most comfortable work</a:t>
            </a:r>
          </a:p>
        </p:txBody>
      </p:sp>
      <p:sp>
        <p:nvSpPr>
          <p:cNvPr id="13" name="Пятиугольник 12"/>
          <p:cNvSpPr/>
          <p:nvPr/>
        </p:nvSpPr>
        <p:spPr>
          <a:xfrm flipH="1">
            <a:off x="7554461" y="4283027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Multiple outputs for easy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plug&amp;play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PoE function support</a:t>
            </a:r>
          </a:p>
        </p:txBody>
      </p:sp>
      <p:sp>
        <p:nvSpPr>
          <p:cNvPr id="14" name="Пятиугольник 13"/>
          <p:cNvSpPr/>
          <p:nvPr/>
        </p:nvSpPr>
        <p:spPr>
          <a:xfrm flipH="1">
            <a:off x="7557438" y="5026392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and minimal design, balanced pricing</a:t>
            </a:r>
          </a:p>
        </p:txBody>
      </p:sp>
      <p:sp>
        <p:nvSpPr>
          <p:cNvPr id="15" name="Пятиугольник 14"/>
          <p:cNvSpPr/>
          <p:nvPr/>
        </p:nvSpPr>
        <p:spPr>
          <a:xfrm flipH="1">
            <a:off x="7557438" y="5772390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Perfect to use for medium and large meeting rooms and conference halls.</a:t>
            </a:r>
          </a:p>
        </p:txBody>
      </p:sp>
      <p:sp>
        <p:nvSpPr>
          <p:cNvPr id="16" name="Пятиугольник 15"/>
          <p:cNvSpPr/>
          <p:nvPr/>
        </p:nvSpPr>
        <p:spPr>
          <a:xfrm flipH="1">
            <a:off x="7554461" y="2490509"/>
            <a:ext cx="4637539" cy="871544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4K 60fps imaging system with 12x optical and 16x digital zoom to ensure unsurpassed video quality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7602452" y="1401439"/>
            <a:ext cx="4080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4K UHD camera with smooth pan-tilt-zoom operation to set new standards for mid-to-large meeting rooms.</a:t>
            </a:r>
            <a:endParaRPr lang="ru-RU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846AFF-6BBC-4D66-B2A2-5B088829895B}"/>
              </a:ext>
            </a:extLst>
          </p:cNvPr>
          <p:cNvSpPr txBox="1">
            <a:spLocks/>
          </p:cNvSpPr>
          <p:nvPr/>
        </p:nvSpPr>
        <p:spPr>
          <a:xfrm>
            <a:off x="7554460" y="348476"/>
            <a:ext cx="5020235" cy="9817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4K PTZ CAMERA </a:t>
            </a:r>
          </a:p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 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lang="en-US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PSVCCU8N002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lang="x-none" sz="3200" dirty="0">
              <a:solidFill>
                <a:srgbClr val="CFD1D3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B3FE42A-D417-49C8-9E1A-D0FFA6DC9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5" y="6286815"/>
            <a:ext cx="1048819" cy="3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1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A3C41AF-1208-45D2-86DE-F09BE255694C}"/>
              </a:ext>
            </a:extLst>
          </p:cNvPr>
          <p:cNvSpPr/>
          <p:nvPr/>
        </p:nvSpPr>
        <p:spPr>
          <a:xfrm>
            <a:off x="132406" y="1066571"/>
            <a:ext cx="11924309" cy="476915"/>
          </a:xfrm>
          <a:prstGeom prst="rect">
            <a:avLst/>
          </a:prstGeom>
          <a:solidFill>
            <a:srgbClr val="767B81"/>
          </a:solidFill>
          <a:ln>
            <a:solidFill>
              <a:srgbClr val="767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25102" y="302066"/>
            <a:ext cx="8980437" cy="62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374" indent="-190528" defTabSz="609692">
              <a:spcBef>
                <a:spcPct val="20000"/>
              </a:spcBef>
              <a:buFont typeface="Arial" pitchFamily="34" charset="0"/>
              <a:buChar char="–"/>
              <a:defRPr sz="1867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2114" indent="-152423" defTabSz="609692">
              <a:spcBef>
                <a:spcPct val="20000"/>
              </a:spcBef>
              <a:buFont typeface="Arial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960" indent="-152423" defTabSz="609692">
              <a:spcBef>
                <a:spcPct val="20000"/>
              </a:spcBef>
              <a:buFont typeface="Arial" pitchFamily="34" charset="0"/>
              <a:buChar char="–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806" indent="-152423" defTabSz="609692">
              <a:spcBef>
                <a:spcPct val="20000"/>
              </a:spcBef>
              <a:buFont typeface="Arial" pitchFamily="34" charset="0"/>
              <a:buChar char="»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6652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6pPr>
            <a:lvl7pPr marL="198149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7pPr>
            <a:lvl8pPr marL="2286343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8pPr>
            <a:lvl9pPr marL="259118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VCS RoadMap, H1’2023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2997567" y="1076685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Q1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5477802" y="1076685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Q2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7958037" y="1076685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Q3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10438271" y="1076685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Q4</a:t>
            </a:r>
          </a:p>
        </p:txBody>
      </p:sp>
      <p:sp>
        <p:nvSpPr>
          <p:cNvPr id="195" name="Прямоугольник 194"/>
          <p:cNvSpPr/>
          <p:nvPr/>
        </p:nvSpPr>
        <p:spPr>
          <a:xfrm>
            <a:off x="873998" y="5425018"/>
            <a:ext cx="7693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PVCCU8N002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879398" y="2043181"/>
            <a:ext cx="7693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PVCCF2M202</a:t>
            </a:r>
          </a:p>
        </p:txBody>
      </p:sp>
      <p:sp>
        <p:nvSpPr>
          <p:cNvPr id="132" name="Прямоугольник 131"/>
          <p:cNvSpPr/>
          <p:nvPr/>
        </p:nvSpPr>
        <p:spPr>
          <a:xfrm>
            <a:off x="879398" y="2890111"/>
            <a:ext cx="7280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PSVCCU8M201</a:t>
            </a:r>
          </a:p>
        </p:txBody>
      </p:sp>
      <p:grpSp>
        <p:nvGrpSpPr>
          <p:cNvPr id="71" name="Group 20">
            <a:extLst>
              <a:ext uri="{FF2B5EF4-FFF2-40B4-BE49-F238E27FC236}">
                <a16:creationId xmlns:a16="http://schemas.microsoft.com/office/drawing/2014/main" id="{BB3602EE-6CD9-4798-A84F-7E0AB370AF5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2735" y="5307140"/>
            <a:ext cx="317444" cy="423689"/>
            <a:chOff x="3355" y="2786"/>
            <a:chExt cx="738" cy="985"/>
          </a:xfrm>
        </p:grpSpPr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167AD8A4-D937-4FE3-9083-CDEECFE2C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5" y="2881"/>
              <a:ext cx="738" cy="698"/>
            </a:xfrm>
            <a:custGeom>
              <a:avLst/>
              <a:gdLst>
                <a:gd name="T0" fmla="*/ 279 w 309"/>
                <a:gd name="T1" fmla="*/ 0 h 293"/>
                <a:gd name="T2" fmla="*/ 30 w 309"/>
                <a:gd name="T3" fmla="*/ 0 h 293"/>
                <a:gd name="T4" fmla="*/ 0 w 309"/>
                <a:gd name="T5" fmla="*/ 30 h 293"/>
                <a:gd name="T6" fmla="*/ 0 w 309"/>
                <a:gd name="T7" fmla="*/ 263 h 293"/>
                <a:gd name="T8" fmla="*/ 30 w 309"/>
                <a:gd name="T9" fmla="*/ 293 h 293"/>
                <a:gd name="T10" fmla="*/ 279 w 309"/>
                <a:gd name="T11" fmla="*/ 293 h 293"/>
                <a:gd name="T12" fmla="*/ 309 w 309"/>
                <a:gd name="T13" fmla="*/ 263 h 293"/>
                <a:gd name="T14" fmla="*/ 309 w 309"/>
                <a:gd name="T15" fmla="*/ 30 h 293"/>
                <a:gd name="T16" fmla="*/ 279 w 309"/>
                <a:gd name="T17" fmla="*/ 0 h 293"/>
                <a:gd name="T18" fmla="*/ 293 w 309"/>
                <a:gd name="T19" fmla="*/ 263 h 293"/>
                <a:gd name="T20" fmla="*/ 279 w 309"/>
                <a:gd name="T21" fmla="*/ 277 h 293"/>
                <a:gd name="T22" fmla="*/ 30 w 309"/>
                <a:gd name="T23" fmla="*/ 277 h 293"/>
                <a:gd name="T24" fmla="*/ 16 w 309"/>
                <a:gd name="T25" fmla="*/ 263 h 293"/>
                <a:gd name="T26" fmla="*/ 16 w 309"/>
                <a:gd name="T27" fmla="*/ 30 h 293"/>
                <a:gd name="T28" fmla="*/ 30 w 309"/>
                <a:gd name="T29" fmla="*/ 16 h 293"/>
                <a:gd name="T30" fmla="*/ 279 w 309"/>
                <a:gd name="T31" fmla="*/ 16 h 293"/>
                <a:gd name="T32" fmla="*/ 293 w 309"/>
                <a:gd name="T33" fmla="*/ 30 h 293"/>
                <a:gd name="T34" fmla="*/ 293 w 309"/>
                <a:gd name="T35" fmla="*/ 2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93">
                  <a:moveTo>
                    <a:pt x="27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9"/>
                    <a:pt x="13" y="293"/>
                    <a:pt x="3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95" y="293"/>
                    <a:pt x="309" y="279"/>
                    <a:pt x="309" y="263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09" y="13"/>
                    <a:pt x="295" y="0"/>
                    <a:pt x="279" y="0"/>
                  </a:cubicBezTo>
                  <a:close/>
                  <a:moveTo>
                    <a:pt x="293" y="263"/>
                  </a:moveTo>
                  <a:cubicBezTo>
                    <a:pt x="293" y="271"/>
                    <a:pt x="286" y="277"/>
                    <a:pt x="279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22" y="277"/>
                    <a:pt x="16" y="271"/>
                    <a:pt x="16" y="26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2"/>
                    <a:pt x="22" y="16"/>
                    <a:pt x="30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6" y="16"/>
                    <a:pt x="293" y="22"/>
                    <a:pt x="293" y="30"/>
                  </a:cubicBezTo>
                  <a:lnTo>
                    <a:pt x="293" y="263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51DDB72C-4EE9-45A7-A752-97C52207F0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" y="3636"/>
              <a:ext cx="391" cy="135"/>
            </a:xfrm>
            <a:custGeom>
              <a:avLst/>
              <a:gdLst>
                <a:gd name="T0" fmla="*/ 149 w 164"/>
                <a:gd name="T1" fmla="*/ 0 h 57"/>
                <a:gd name="T2" fmla="*/ 15 w 164"/>
                <a:gd name="T3" fmla="*/ 0 h 57"/>
                <a:gd name="T4" fmla="*/ 0 w 164"/>
                <a:gd name="T5" fmla="*/ 15 h 57"/>
                <a:gd name="T6" fmla="*/ 0 w 164"/>
                <a:gd name="T7" fmla="*/ 42 h 57"/>
                <a:gd name="T8" fmla="*/ 15 w 164"/>
                <a:gd name="T9" fmla="*/ 57 h 57"/>
                <a:gd name="T10" fmla="*/ 149 w 164"/>
                <a:gd name="T11" fmla="*/ 57 h 57"/>
                <a:gd name="T12" fmla="*/ 164 w 164"/>
                <a:gd name="T13" fmla="*/ 42 h 57"/>
                <a:gd name="T14" fmla="*/ 164 w 164"/>
                <a:gd name="T15" fmla="*/ 15 h 57"/>
                <a:gd name="T16" fmla="*/ 149 w 164"/>
                <a:gd name="T17" fmla="*/ 0 h 57"/>
                <a:gd name="T18" fmla="*/ 152 w 164"/>
                <a:gd name="T19" fmla="*/ 42 h 57"/>
                <a:gd name="T20" fmla="*/ 149 w 164"/>
                <a:gd name="T21" fmla="*/ 45 h 57"/>
                <a:gd name="T22" fmla="*/ 15 w 164"/>
                <a:gd name="T23" fmla="*/ 45 h 57"/>
                <a:gd name="T24" fmla="*/ 12 w 164"/>
                <a:gd name="T25" fmla="*/ 42 h 57"/>
                <a:gd name="T26" fmla="*/ 12 w 164"/>
                <a:gd name="T27" fmla="*/ 15 h 57"/>
                <a:gd name="T28" fmla="*/ 15 w 164"/>
                <a:gd name="T29" fmla="*/ 12 h 57"/>
                <a:gd name="T30" fmla="*/ 149 w 164"/>
                <a:gd name="T31" fmla="*/ 12 h 57"/>
                <a:gd name="T32" fmla="*/ 152 w 164"/>
                <a:gd name="T33" fmla="*/ 15 h 57"/>
                <a:gd name="T34" fmla="*/ 152 w 164"/>
                <a:gd name="T35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57">
                  <a:moveTo>
                    <a:pt x="14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7" y="57"/>
                    <a:pt x="15" y="57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58" y="57"/>
                    <a:pt x="164" y="50"/>
                    <a:pt x="164" y="42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6"/>
                    <a:pt x="158" y="0"/>
                    <a:pt x="149" y="0"/>
                  </a:cubicBezTo>
                  <a:close/>
                  <a:moveTo>
                    <a:pt x="152" y="42"/>
                  </a:moveTo>
                  <a:cubicBezTo>
                    <a:pt x="152" y="44"/>
                    <a:pt x="151" y="45"/>
                    <a:pt x="149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5"/>
                    <a:pt x="12" y="44"/>
                    <a:pt x="12" y="4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2"/>
                    <a:pt x="1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1" y="12"/>
                    <a:pt x="152" y="13"/>
                    <a:pt x="152" y="15"/>
                  </a:cubicBezTo>
                  <a:lnTo>
                    <a:pt x="152" y="42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5A2602F9-ED8D-44A6-B1FF-044B4C0FB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" y="2786"/>
              <a:ext cx="267" cy="48"/>
            </a:xfrm>
            <a:custGeom>
              <a:avLst/>
              <a:gdLst>
                <a:gd name="T0" fmla="*/ 4 w 112"/>
                <a:gd name="T1" fmla="*/ 20 h 20"/>
                <a:gd name="T2" fmla="*/ 109 w 112"/>
                <a:gd name="T3" fmla="*/ 20 h 20"/>
                <a:gd name="T4" fmla="*/ 112 w 112"/>
                <a:gd name="T5" fmla="*/ 17 h 20"/>
                <a:gd name="T6" fmla="*/ 112 w 112"/>
                <a:gd name="T7" fmla="*/ 3 h 20"/>
                <a:gd name="T8" fmla="*/ 109 w 112"/>
                <a:gd name="T9" fmla="*/ 0 h 20"/>
                <a:gd name="T10" fmla="*/ 4 w 112"/>
                <a:gd name="T11" fmla="*/ 0 h 20"/>
                <a:gd name="T12" fmla="*/ 0 w 112"/>
                <a:gd name="T13" fmla="*/ 3 h 20"/>
                <a:gd name="T14" fmla="*/ 0 w 112"/>
                <a:gd name="T15" fmla="*/ 17 h 20"/>
                <a:gd name="T16" fmla="*/ 4 w 11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20">
                  <a:moveTo>
                    <a:pt x="4" y="20"/>
                  </a:moveTo>
                  <a:cubicBezTo>
                    <a:pt x="109" y="20"/>
                    <a:pt x="109" y="20"/>
                    <a:pt x="109" y="20"/>
                  </a:cubicBezTo>
                  <a:cubicBezTo>
                    <a:pt x="111" y="20"/>
                    <a:pt x="112" y="19"/>
                    <a:pt x="112" y="17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1"/>
                    <a:pt x="111" y="0"/>
                    <a:pt x="10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012BB296-EFCF-49A3-B471-FCA467B73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3031"/>
              <a:ext cx="401" cy="398"/>
            </a:xfrm>
            <a:custGeom>
              <a:avLst/>
              <a:gdLst>
                <a:gd name="T0" fmla="*/ 84 w 168"/>
                <a:gd name="T1" fmla="*/ 0 h 167"/>
                <a:gd name="T2" fmla="*/ 0 w 168"/>
                <a:gd name="T3" fmla="*/ 83 h 167"/>
                <a:gd name="T4" fmla="*/ 84 w 168"/>
                <a:gd name="T5" fmla="*/ 167 h 167"/>
                <a:gd name="T6" fmla="*/ 168 w 168"/>
                <a:gd name="T7" fmla="*/ 83 h 167"/>
                <a:gd name="T8" fmla="*/ 84 w 168"/>
                <a:gd name="T9" fmla="*/ 0 h 167"/>
                <a:gd name="T10" fmla="*/ 84 w 168"/>
                <a:gd name="T11" fmla="*/ 151 h 167"/>
                <a:gd name="T12" fmla="*/ 16 w 168"/>
                <a:gd name="T13" fmla="*/ 83 h 167"/>
                <a:gd name="T14" fmla="*/ 84 w 168"/>
                <a:gd name="T15" fmla="*/ 16 h 167"/>
                <a:gd name="T16" fmla="*/ 152 w 168"/>
                <a:gd name="T17" fmla="*/ 83 h 167"/>
                <a:gd name="T18" fmla="*/ 84 w 168"/>
                <a:gd name="T19" fmla="*/ 15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7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130"/>
                    <a:pt x="38" y="167"/>
                    <a:pt x="84" y="167"/>
                  </a:cubicBezTo>
                  <a:cubicBezTo>
                    <a:pt x="131" y="167"/>
                    <a:pt x="168" y="130"/>
                    <a:pt x="168" y="83"/>
                  </a:cubicBezTo>
                  <a:cubicBezTo>
                    <a:pt x="168" y="37"/>
                    <a:pt x="131" y="0"/>
                    <a:pt x="84" y="0"/>
                  </a:cubicBezTo>
                  <a:close/>
                  <a:moveTo>
                    <a:pt x="84" y="151"/>
                  </a:moveTo>
                  <a:cubicBezTo>
                    <a:pt x="47" y="151"/>
                    <a:pt x="16" y="121"/>
                    <a:pt x="16" y="83"/>
                  </a:cubicBezTo>
                  <a:cubicBezTo>
                    <a:pt x="16" y="46"/>
                    <a:pt x="47" y="16"/>
                    <a:pt x="84" y="16"/>
                  </a:cubicBezTo>
                  <a:cubicBezTo>
                    <a:pt x="122" y="16"/>
                    <a:pt x="152" y="46"/>
                    <a:pt x="152" y="83"/>
                  </a:cubicBezTo>
                  <a:cubicBezTo>
                    <a:pt x="152" y="121"/>
                    <a:pt x="122" y="151"/>
                    <a:pt x="84" y="151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Oval 25">
              <a:extLst>
                <a:ext uri="{FF2B5EF4-FFF2-40B4-BE49-F238E27FC236}">
                  <a16:creationId xmlns:a16="http://schemas.microsoft.com/office/drawing/2014/main" id="{F52E5A5B-730C-412B-9A86-64D15E23E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3129"/>
              <a:ext cx="202" cy="202"/>
            </a:xfrm>
            <a:prstGeom prst="ellipse">
              <a:avLst/>
            </a:pr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77" name="Group 20">
            <a:extLst>
              <a:ext uri="{FF2B5EF4-FFF2-40B4-BE49-F238E27FC236}">
                <a16:creationId xmlns:a16="http://schemas.microsoft.com/office/drawing/2014/main" id="{6C503FAA-992B-4ECF-9964-3AC85F2F9F9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9549" y="1940104"/>
            <a:ext cx="317444" cy="423689"/>
            <a:chOff x="3355" y="2786"/>
            <a:chExt cx="738" cy="985"/>
          </a:xfrm>
        </p:grpSpPr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2F2D6605-74AA-4957-BF48-1271FA4774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5" y="2881"/>
              <a:ext cx="738" cy="698"/>
            </a:xfrm>
            <a:custGeom>
              <a:avLst/>
              <a:gdLst>
                <a:gd name="T0" fmla="*/ 279 w 309"/>
                <a:gd name="T1" fmla="*/ 0 h 293"/>
                <a:gd name="T2" fmla="*/ 30 w 309"/>
                <a:gd name="T3" fmla="*/ 0 h 293"/>
                <a:gd name="T4" fmla="*/ 0 w 309"/>
                <a:gd name="T5" fmla="*/ 30 h 293"/>
                <a:gd name="T6" fmla="*/ 0 w 309"/>
                <a:gd name="T7" fmla="*/ 263 h 293"/>
                <a:gd name="T8" fmla="*/ 30 w 309"/>
                <a:gd name="T9" fmla="*/ 293 h 293"/>
                <a:gd name="T10" fmla="*/ 279 w 309"/>
                <a:gd name="T11" fmla="*/ 293 h 293"/>
                <a:gd name="T12" fmla="*/ 309 w 309"/>
                <a:gd name="T13" fmla="*/ 263 h 293"/>
                <a:gd name="T14" fmla="*/ 309 w 309"/>
                <a:gd name="T15" fmla="*/ 30 h 293"/>
                <a:gd name="T16" fmla="*/ 279 w 309"/>
                <a:gd name="T17" fmla="*/ 0 h 293"/>
                <a:gd name="T18" fmla="*/ 293 w 309"/>
                <a:gd name="T19" fmla="*/ 263 h 293"/>
                <a:gd name="T20" fmla="*/ 279 w 309"/>
                <a:gd name="T21" fmla="*/ 277 h 293"/>
                <a:gd name="T22" fmla="*/ 30 w 309"/>
                <a:gd name="T23" fmla="*/ 277 h 293"/>
                <a:gd name="T24" fmla="*/ 16 w 309"/>
                <a:gd name="T25" fmla="*/ 263 h 293"/>
                <a:gd name="T26" fmla="*/ 16 w 309"/>
                <a:gd name="T27" fmla="*/ 30 h 293"/>
                <a:gd name="T28" fmla="*/ 30 w 309"/>
                <a:gd name="T29" fmla="*/ 16 h 293"/>
                <a:gd name="T30" fmla="*/ 279 w 309"/>
                <a:gd name="T31" fmla="*/ 16 h 293"/>
                <a:gd name="T32" fmla="*/ 293 w 309"/>
                <a:gd name="T33" fmla="*/ 30 h 293"/>
                <a:gd name="T34" fmla="*/ 293 w 309"/>
                <a:gd name="T35" fmla="*/ 2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93">
                  <a:moveTo>
                    <a:pt x="27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9"/>
                    <a:pt x="13" y="293"/>
                    <a:pt x="3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95" y="293"/>
                    <a:pt x="309" y="279"/>
                    <a:pt x="309" y="263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09" y="13"/>
                    <a:pt x="295" y="0"/>
                    <a:pt x="279" y="0"/>
                  </a:cubicBezTo>
                  <a:close/>
                  <a:moveTo>
                    <a:pt x="293" y="263"/>
                  </a:moveTo>
                  <a:cubicBezTo>
                    <a:pt x="293" y="271"/>
                    <a:pt x="286" y="277"/>
                    <a:pt x="279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22" y="277"/>
                    <a:pt x="16" y="271"/>
                    <a:pt x="16" y="26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2"/>
                    <a:pt x="22" y="16"/>
                    <a:pt x="30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6" y="16"/>
                    <a:pt x="293" y="22"/>
                    <a:pt x="293" y="30"/>
                  </a:cubicBezTo>
                  <a:lnTo>
                    <a:pt x="293" y="263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AF775652-CEEA-4C17-9E93-0EB07AD082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" y="3636"/>
              <a:ext cx="391" cy="135"/>
            </a:xfrm>
            <a:custGeom>
              <a:avLst/>
              <a:gdLst>
                <a:gd name="T0" fmla="*/ 149 w 164"/>
                <a:gd name="T1" fmla="*/ 0 h 57"/>
                <a:gd name="T2" fmla="*/ 15 w 164"/>
                <a:gd name="T3" fmla="*/ 0 h 57"/>
                <a:gd name="T4" fmla="*/ 0 w 164"/>
                <a:gd name="T5" fmla="*/ 15 h 57"/>
                <a:gd name="T6" fmla="*/ 0 w 164"/>
                <a:gd name="T7" fmla="*/ 42 h 57"/>
                <a:gd name="T8" fmla="*/ 15 w 164"/>
                <a:gd name="T9" fmla="*/ 57 h 57"/>
                <a:gd name="T10" fmla="*/ 149 w 164"/>
                <a:gd name="T11" fmla="*/ 57 h 57"/>
                <a:gd name="T12" fmla="*/ 164 w 164"/>
                <a:gd name="T13" fmla="*/ 42 h 57"/>
                <a:gd name="T14" fmla="*/ 164 w 164"/>
                <a:gd name="T15" fmla="*/ 15 h 57"/>
                <a:gd name="T16" fmla="*/ 149 w 164"/>
                <a:gd name="T17" fmla="*/ 0 h 57"/>
                <a:gd name="T18" fmla="*/ 152 w 164"/>
                <a:gd name="T19" fmla="*/ 42 h 57"/>
                <a:gd name="T20" fmla="*/ 149 w 164"/>
                <a:gd name="T21" fmla="*/ 45 h 57"/>
                <a:gd name="T22" fmla="*/ 15 w 164"/>
                <a:gd name="T23" fmla="*/ 45 h 57"/>
                <a:gd name="T24" fmla="*/ 12 w 164"/>
                <a:gd name="T25" fmla="*/ 42 h 57"/>
                <a:gd name="T26" fmla="*/ 12 w 164"/>
                <a:gd name="T27" fmla="*/ 15 h 57"/>
                <a:gd name="T28" fmla="*/ 15 w 164"/>
                <a:gd name="T29" fmla="*/ 12 h 57"/>
                <a:gd name="T30" fmla="*/ 149 w 164"/>
                <a:gd name="T31" fmla="*/ 12 h 57"/>
                <a:gd name="T32" fmla="*/ 152 w 164"/>
                <a:gd name="T33" fmla="*/ 15 h 57"/>
                <a:gd name="T34" fmla="*/ 152 w 164"/>
                <a:gd name="T35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57">
                  <a:moveTo>
                    <a:pt x="14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7" y="57"/>
                    <a:pt x="15" y="57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58" y="57"/>
                    <a:pt x="164" y="50"/>
                    <a:pt x="164" y="42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6"/>
                    <a:pt x="158" y="0"/>
                    <a:pt x="149" y="0"/>
                  </a:cubicBezTo>
                  <a:close/>
                  <a:moveTo>
                    <a:pt x="152" y="42"/>
                  </a:moveTo>
                  <a:cubicBezTo>
                    <a:pt x="152" y="44"/>
                    <a:pt x="151" y="45"/>
                    <a:pt x="149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5"/>
                    <a:pt x="12" y="44"/>
                    <a:pt x="12" y="4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2"/>
                    <a:pt x="1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1" y="12"/>
                    <a:pt x="152" y="13"/>
                    <a:pt x="152" y="15"/>
                  </a:cubicBezTo>
                  <a:lnTo>
                    <a:pt x="152" y="42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D1B1E46F-C3BA-4A5A-AAC2-8E6EB7368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" y="2786"/>
              <a:ext cx="267" cy="48"/>
            </a:xfrm>
            <a:custGeom>
              <a:avLst/>
              <a:gdLst>
                <a:gd name="T0" fmla="*/ 4 w 112"/>
                <a:gd name="T1" fmla="*/ 20 h 20"/>
                <a:gd name="T2" fmla="*/ 109 w 112"/>
                <a:gd name="T3" fmla="*/ 20 h 20"/>
                <a:gd name="T4" fmla="*/ 112 w 112"/>
                <a:gd name="T5" fmla="*/ 17 h 20"/>
                <a:gd name="T6" fmla="*/ 112 w 112"/>
                <a:gd name="T7" fmla="*/ 3 h 20"/>
                <a:gd name="T8" fmla="*/ 109 w 112"/>
                <a:gd name="T9" fmla="*/ 0 h 20"/>
                <a:gd name="T10" fmla="*/ 4 w 112"/>
                <a:gd name="T11" fmla="*/ 0 h 20"/>
                <a:gd name="T12" fmla="*/ 0 w 112"/>
                <a:gd name="T13" fmla="*/ 3 h 20"/>
                <a:gd name="T14" fmla="*/ 0 w 112"/>
                <a:gd name="T15" fmla="*/ 17 h 20"/>
                <a:gd name="T16" fmla="*/ 4 w 11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20">
                  <a:moveTo>
                    <a:pt x="4" y="20"/>
                  </a:moveTo>
                  <a:cubicBezTo>
                    <a:pt x="109" y="20"/>
                    <a:pt x="109" y="20"/>
                    <a:pt x="109" y="20"/>
                  </a:cubicBezTo>
                  <a:cubicBezTo>
                    <a:pt x="111" y="20"/>
                    <a:pt x="112" y="19"/>
                    <a:pt x="112" y="17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1"/>
                    <a:pt x="111" y="0"/>
                    <a:pt x="10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2E4480B3-7DD6-415F-9B91-B84FDB26C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3031"/>
              <a:ext cx="401" cy="398"/>
            </a:xfrm>
            <a:custGeom>
              <a:avLst/>
              <a:gdLst>
                <a:gd name="T0" fmla="*/ 84 w 168"/>
                <a:gd name="T1" fmla="*/ 0 h 167"/>
                <a:gd name="T2" fmla="*/ 0 w 168"/>
                <a:gd name="T3" fmla="*/ 83 h 167"/>
                <a:gd name="T4" fmla="*/ 84 w 168"/>
                <a:gd name="T5" fmla="*/ 167 h 167"/>
                <a:gd name="T6" fmla="*/ 168 w 168"/>
                <a:gd name="T7" fmla="*/ 83 h 167"/>
                <a:gd name="T8" fmla="*/ 84 w 168"/>
                <a:gd name="T9" fmla="*/ 0 h 167"/>
                <a:gd name="T10" fmla="*/ 84 w 168"/>
                <a:gd name="T11" fmla="*/ 151 h 167"/>
                <a:gd name="T12" fmla="*/ 16 w 168"/>
                <a:gd name="T13" fmla="*/ 83 h 167"/>
                <a:gd name="T14" fmla="*/ 84 w 168"/>
                <a:gd name="T15" fmla="*/ 16 h 167"/>
                <a:gd name="T16" fmla="*/ 152 w 168"/>
                <a:gd name="T17" fmla="*/ 83 h 167"/>
                <a:gd name="T18" fmla="*/ 84 w 168"/>
                <a:gd name="T19" fmla="*/ 15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7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130"/>
                    <a:pt x="38" y="167"/>
                    <a:pt x="84" y="167"/>
                  </a:cubicBezTo>
                  <a:cubicBezTo>
                    <a:pt x="131" y="167"/>
                    <a:pt x="168" y="130"/>
                    <a:pt x="168" y="83"/>
                  </a:cubicBezTo>
                  <a:cubicBezTo>
                    <a:pt x="168" y="37"/>
                    <a:pt x="131" y="0"/>
                    <a:pt x="84" y="0"/>
                  </a:cubicBezTo>
                  <a:close/>
                  <a:moveTo>
                    <a:pt x="84" y="151"/>
                  </a:moveTo>
                  <a:cubicBezTo>
                    <a:pt x="47" y="151"/>
                    <a:pt x="16" y="121"/>
                    <a:pt x="16" y="83"/>
                  </a:cubicBezTo>
                  <a:cubicBezTo>
                    <a:pt x="16" y="46"/>
                    <a:pt x="47" y="16"/>
                    <a:pt x="84" y="16"/>
                  </a:cubicBezTo>
                  <a:cubicBezTo>
                    <a:pt x="122" y="16"/>
                    <a:pt x="152" y="46"/>
                    <a:pt x="152" y="83"/>
                  </a:cubicBezTo>
                  <a:cubicBezTo>
                    <a:pt x="152" y="121"/>
                    <a:pt x="122" y="151"/>
                    <a:pt x="84" y="151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25">
              <a:extLst>
                <a:ext uri="{FF2B5EF4-FFF2-40B4-BE49-F238E27FC236}">
                  <a16:creationId xmlns:a16="http://schemas.microsoft.com/office/drawing/2014/main" id="{88C30D39-E191-4690-AB36-07963F046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3129"/>
              <a:ext cx="202" cy="202"/>
            </a:xfrm>
            <a:prstGeom prst="ellipse">
              <a:avLst/>
            </a:pr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84" name="Group 20">
            <a:extLst>
              <a:ext uri="{FF2B5EF4-FFF2-40B4-BE49-F238E27FC236}">
                <a16:creationId xmlns:a16="http://schemas.microsoft.com/office/drawing/2014/main" id="{B152369E-8714-4F25-B46A-FC381E0C0E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2735" y="2781167"/>
            <a:ext cx="317444" cy="423689"/>
            <a:chOff x="3355" y="2786"/>
            <a:chExt cx="738" cy="985"/>
          </a:xfrm>
        </p:grpSpPr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66BA7FF6-5FCF-4C21-AD4D-9BA0AFA26F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5" y="2881"/>
              <a:ext cx="738" cy="698"/>
            </a:xfrm>
            <a:custGeom>
              <a:avLst/>
              <a:gdLst>
                <a:gd name="T0" fmla="*/ 279 w 309"/>
                <a:gd name="T1" fmla="*/ 0 h 293"/>
                <a:gd name="T2" fmla="*/ 30 w 309"/>
                <a:gd name="T3" fmla="*/ 0 h 293"/>
                <a:gd name="T4" fmla="*/ 0 w 309"/>
                <a:gd name="T5" fmla="*/ 30 h 293"/>
                <a:gd name="T6" fmla="*/ 0 w 309"/>
                <a:gd name="T7" fmla="*/ 263 h 293"/>
                <a:gd name="T8" fmla="*/ 30 w 309"/>
                <a:gd name="T9" fmla="*/ 293 h 293"/>
                <a:gd name="T10" fmla="*/ 279 w 309"/>
                <a:gd name="T11" fmla="*/ 293 h 293"/>
                <a:gd name="T12" fmla="*/ 309 w 309"/>
                <a:gd name="T13" fmla="*/ 263 h 293"/>
                <a:gd name="T14" fmla="*/ 309 w 309"/>
                <a:gd name="T15" fmla="*/ 30 h 293"/>
                <a:gd name="T16" fmla="*/ 279 w 309"/>
                <a:gd name="T17" fmla="*/ 0 h 293"/>
                <a:gd name="T18" fmla="*/ 293 w 309"/>
                <a:gd name="T19" fmla="*/ 263 h 293"/>
                <a:gd name="T20" fmla="*/ 279 w 309"/>
                <a:gd name="T21" fmla="*/ 277 h 293"/>
                <a:gd name="T22" fmla="*/ 30 w 309"/>
                <a:gd name="T23" fmla="*/ 277 h 293"/>
                <a:gd name="T24" fmla="*/ 16 w 309"/>
                <a:gd name="T25" fmla="*/ 263 h 293"/>
                <a:gd name="T26" fmla="*/ 16 w 309"/>
                <a:gd name="T27" fmla="*/ 30 h 293"/>
                <a:gd name="T28" fmla="*/ 30 w 309"/>
                <a:gd name="T29" fmla="*/ 16 h 293"/>
                <a:gd name="T30" fmla="*/ 279 w 309"/>
                <a:gd name="T31" fmla="*/ 16 h 293"/>
                <a:gd name="T32" fmla="*/ 293 w 309"/>
                <a:gd name="T33" fmla="*/ 30 h 293"/>
                <a:gd name="T34" fmla="*/ 293 w 309"/>
                <a:gd name="T35" fmla="*/ 2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93">
                  <a:moveTo>
                    <a:pt x="27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9"/>
                    <a:pt x="13" y="293"/>
                    <a:pt x="3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95" y="293"/>
                    <a:pt x="309" y="279"/>
                    <a:pt x="309" y="263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09" y="13"/>
                    <a:pt x="295" y="0"/>
                    <a:pt x="279" y="0"/>
                  </a:cubicBezTo>
                  <a:close/>
                  <a:moveTo>
                    <a:pt x="293" y="263"/>
                  </a:moveTo>
                  <a:cubicBezTo>
                    <a:pt x="293" y="271"/>
                    <a:pt x="286" y="277"/>
                    <a:pt x="279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22" y="277"/>
                    <a:pt x="16" y="271"/>
                    <a:pt x="16" y="26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2"/>
                    <a:pt x="22" y="16"/>
                    <a:pt x="30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6" y="16"/>
                    <a:pt x="293" y="22"/>
                    <a:pt x="293" y="30"/>
                  </a:cubicBezTo>
                  <a:lnTo>
                    <a:pt x="293" y="263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5062375A-2E38-4C68-B57C-A7FEC1988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" y="3636"/>
              <a:ext cx="391" cy="135"/>
            </a:xfrm>
            <a:custGeom>
              <a:avLst/>
              <a:gdLst>
                <a:gd name="T0" fmla="*/ 149 w 164"/>
                <a:gd name="T1" fmla="*/ 0 h 57"/>
                <a:gd name="T2" fmla="*/ 15 w 164"/>
                <a:gd name="T3" fmla="*/ 0 h 57"/>
                <a:gd name="T4" fmla="*/ 0 w 164"/>
                <a:gd name="T5" fmla="*/ 15 h 57"/>
                <a:gd name="T6" fmla="*/ 0 w 164"/>
                <a:gd name="T7" fmla="*/ 42 h 57"/>
                <a:gd name="T8" fmla="*/ 15 w 164"/>
                <a:gd name="T9" fmla="*/ 57 h 57"/>
                <a:gd name="T10" fmla="*/ 149 w 164"/>
                <a:gd name="T11" fmla="*/ 57 h 57"/>
                <a:gd name="T12" fmla="*/ 164 w 164"/>
                <a:gd name="T13" fmla="*/ 42 h 57"/>
                <a:gd name="T14" fmla="*/ 164 w 164"/>
                <a:gd name="T15" fmla="*/ 15 h 57"/>
                <a:gd name="T16" fmla="*/ 149 w 164"/>
                <a:gd name="T17" fmla="*/ 0 h 57"/>
                <a:gd name="T18" fmla="*/ 152 w 164"/>
                <a:gd name="T19" fmla="*/ 42 h 57"/>
                <a:gd name="T20" fmla="*/ 149 w 164"/>
                <a:gd name="T21" fmla="*/ 45 h 57"/>
                <a:gd name="T22" fmla="*/ 15 w 164"/>
                <a:gd name="T23" fmla="*/ 45 h 57"/>
                <a:gd name="T24" fmla="*/ 12 w 164"/>
                <a:gd name="T25" fmla="*/ 42 h 57"/>
                <a:gd name="T26" fmla="*/ 12 w 164"/>
                <a:gd name="T27" fmla="*/ 15 h 57"/>
                <a:gd name="T28" fmla="*/ 15 w 164"/>
                <a:gd name="T29" fmla="*/ 12 h 57"/>
                <a:gd name="T30" fmla="*/ 149 w 164"/>
                <a:gd name="T31" fmla="*/ 12 h 57"/>
                <a:gd name="T32" fmla="*/ 152 w 164"/>
                <a:gd name="T33" fmla="*/ 15 h 57"/>
                <a:gd name="T34" fmla="*/ 152 w 164"/>
                <a:gd name="T35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57">
                  <a:moveTo>
                    <a:pt x="14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7" y="57"/>
                    <a:pt x="15" y="57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58" y="57"/>
                    <a:pt x="164" y="50"/>
                    <a:pt x="164" y="42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6"/>
                    <a:pt x="158" y="0"/>
                    <a:pt x="149" y="0"/>
                  </a:cubicBezTo>
                  <a:close/>
                  <a:moveTo>
                    <a:pt x="152" y="42"/>
                  </a:moveTo>
                  <a:cubicBezTo>
                    <a:pt x="152" y="44"/>
                    <a:pt x="151" y="45"/>
                    <a:pt x="149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5"/>
                    <a:pt x="12" y="44"/>
                    <a:pt x="12" y="4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2"/>
                    <a:pt x="1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1" y="12"/>
                    <a:pt x="152" y="13"/>
                    <a:pt x="152" y="15"/>
                  </a:cubicBezTo>
                  <a:lnTo>
                    <a:pt x="152" y="42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705EEE81-227B-4769-94FE-7E3DEB545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" y="2786"/>
              <a:ext cx="267" cy="48"/>
            </a:xfrm>
            <a:custGeom>
              <a:avLst/>
              <a:gdLst>
                <a:gd name="T0" fmla="*/ 4 w 112"/>
                <a:gd name="T1" fmla="*/ 20 h 20"/>
                <a:gd name="T2" fmla="*/ 109 w 112"/>
                <a:gd name="T3" fmla="*/ 20 h 20"/>
                <a:gd name="T4" fmla="*/ 112 w 112"/>
                <a:gd name="T5" fmla="*/ 17 h 20"/>
                <a:gd name="T6" fmla="*/ 112 w 112"/>
                <a:gd name="T7" fmla="*/ 3 h 20"/>
                <a:gd name="T8" fmla="*/ 109 w 112"/>
                <a:gd name="T9" fmla="*/ 0 h 20"/>
                <a:gd name="T10" fmla="*/ 4 w 112"/>
                <a:gd name="T11" fmla="*/ 0 h 20"/>
                <a:gd name="T12" fmla="*/ 0 w 112"/>
                <a:gd name="T13" fmla="*/ 3 h 20"/>
                <a:gd name="T14" fmla="*/ 0 w 112"/>
                <a:gd name="T15" fmla="*/ 17 h 20"/>
                <a:gd name="T16" fmla="*/ 4 w 11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20">
                  <a:moveTo>
                    <a:pt x="4" y="20"/>
                  </a:moveTo>
                  <a:cubicBezTo>
                    <a:pt x="109" y="20"/>
                    <a:pt x="109" y="20"/>
                    <a:pt x="109" y="20"/>
                  </a:cubicBezTo>
                  <a:cubicBezTo>
                    <a:pt x="111" y="20"/>
                    <a:pt x="112" y="19"/>
                    <a:pt x="112" y="17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1"/>
                    <a:pt x="111" y="0"/>
                    <a:pt x="10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F78389B6-E8C5-4963-82E3-D316A1C63A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3031"/>
              <a:ext cx="401" cy="398"/>
            </a:xfrm>
            <a:custGeom>
              <a:avLst/>
              <a:gdLst>
                <a:gd name="T0" fmla="*/ 84 w 168"/>
                <a:gd name="T1" fmla="*/ 0 h 167"/>
                <a:gd name="T2" fmla="*/ 0 w 168"/>
                <a:gd name="T3" fmla="*/ 83 h 167"/>
                <a:gd name="T4" fmla="*/ 84 w 168"/>
                <a:gd name="T5" fmla="*/ 167 h 167"/>
                <a:gd name="T6" fmla="*/ 168 w 168"/>
                <a:gd name="T7" fmla="*/ 83 h 167"/>
                <a:gd name="T8" fmla="*/ 84 w 168"/>
                <a:gd name="T9" fmla="*/ 0 h 167"/>
                <a:gd name="T10" fmla="*/ 84 w 168"/>
                <a:gd name="T11" fmla="*/ 151 h 167"/>
                <a:gd name="T12" fmla="*/ 16 w 168"/>
                <a:gd name="T13" fmla="*/ 83 h 167"/>
                <a:gd name="T14" fmla="*/ 84 w 168"/>
                <a:gd name="T15" fmla="*/ 16 h 167"/>
                <a:gd name="T16" fmla="*/ 152 w 168"/>
                <a:gd name="T17" fmla="*/ 83 h 167"/>
                <a:gd name="T18" fmla="*/ 84 w 168"/>
                <a:gd name="T19" fmla="*/ 15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7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130"/>
                    <a:pt x="38" y="167"/>
                    <a:pt x="84" y="167"/>
                  </a:cubicBezTo>
                  <a:cubicBezTo>
                    <a:pt x="131" y="167"/>
                    <a:pt x="168" y="130"/>
                    <a:pt x="168" y="83"/>
                  </a:cubicBezTo>
                  <a:cubicBezTo>
                    <a:pt x="168" y="37"/>
                    <a:pt x="131" y="0"/>
                    <a:pt x="84" y="0"/>
                  </a:cubicBezTo>
                  <a:close/>
                  <a:moveTo>
                    <a:pt x="84" y="151"/>
                  </a:moveTo>
                  <a:cubicBezTo>
                    <a:pt x="47" y="151"/>
                    <a:pt x="16" y="121"/>
                    <a:pt x="16" y="83"/>
                  </a:cubicBezTo>
                  <a:cubicBezTo>
                    <a:pt x="16" y="46"/>
                    <a:pt x="47" y="16"/>
                    <a:pt x="84" y="16"/>
                  </a:cubicBezTo>
                  <a:cubicBezTo>
                    <a:pt x="122" y="16"/>
                    <a:pt x="152" y="46"/>
                    <a:pt x="152" y="83"/>
                  </a:cubicBezTo>
                  <a:cubicBezTo>
                    <a:pt x="152" y="121"/>
                    <a:pt x="122" y="151"/>
                    <a:pt x="84" y="151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Oval 25">
              <a:extLst>
                <a:ext uri="{FF2B5EF4-FFF2-40B4-BE49-F238E27FC236}">
                  <a16:creationId xmlns:a16="http://schemas.microsoft.com/office/drawing/2014/main" id="{9E7A076E-A204-449C-8B8E-1D68D7F6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3129"/>
              <a:ext cx="202" cy="202"/>
            </a:xfrm>
            <a:prstGeom prst="ellipse">
              <a:avLst/>
            </a:pr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DC8E8BA-9C49-40FE-A4CC-3D68A21FADB7}"/>
              </a:ext>
            </a:extLst>
          </p:cNvPr>
          <p:cNvSpPr/>
          <p:nvPr/>
        </p:nvSpPr>
        <p:spPr>
          <a:xfrm>
            <a:off x="885584" y="3721031"/>
            <a:ext cx="7280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PVCCU13M201</a:t>
            </a:r>
          </a:p>
        </p:txBody>
      </p:sp>
      <p:grpSp>
        <p:nvGrpSpPr>
          <p:cNvPr id="96" name="Group 20">
            <a:extLst>
              <a:ext uri="{FF2B5EF4-FFF2-40B4-BE49-F238E27FC236}">
                <a16:creationId xmlns:a16="http://schemas.microsoft.com/office/drawing/2014/main" id="{831A2F7E-A466-48FF-B1BA-BDDCE596C8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2505" y="3619611"/>
            <a:ext cx="317444" cy="423689"/>
            <a:chOff x="3355" y="2786"/>
            <a:chExt cx="738" cy="985"/>
          </a:xfrm>
        </p:grpSpPr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7F046782-88AF-4C0C-9EFE-26E939F0D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5" y="2881"/>
              <a:ext cx="738" cy="698"/>
            </a:xfrm>
            <a:custGeom>
              <a:avLst/>
              <a:gdLst>
                <a:gd name="T0" fmla="*/ 279 w 309"/>
                <a:gd name="T1" fmla="*/ 0 h 293"/>
                <a:gd name="T2" fmla="*/ 30 w 309"/>
                <a:gd name="T3" fmla="*/ 0 h 293"/>
                <a:gd name="T4" fmla="*/ 0 w 309"/>
                <a:gd name="T5" fmla="*/ 30 h 293"/>
                <a:gd name="T6" fmla="*/ 0 w 309"/>
                <a:gd name="T7" fmla="*/ 263 h 293"/>
                <a:gd name="T8" fmla="*/ 30 w 309"/>
                <a:gd name="T9" fmla="*/ 293 h 293"/>
                <a:gd name="T10" fmla="*/ 279 w 309"/>
                <a:gd name="T11" fmla="*/ 293 h 293"/>
                <a:gd name="T12" fmla="*/ 309 w 309"/>
                <a:gd name="T13" fmla="*/ 263 h 293"/>
                <a:gd name="T14" fmla="*/ 309 w 309"/>
                <a:gd name="T15" fmla="*/ 30 h 293"/>
                <a:gd name="T16" fmla="*/ 279 w 309"/>
                <a:gd name="T17" fmla="*/ 0 h 293"/>
                <a:gd name="T18" fmla="*/ 293 w 309"/>
                <a:gd name="T19" fmla="*/ 263 h 293"/>
                <a:gd name="T20" fmla="*/ 279 w 309"/>
                <a:gd name="T21" fmla="*/ 277 h 293"/>
                <a:gd name="T22" fmla="*/ 30 w 309"/>
                <a:gd name="T23" fmla="*/ 277 h 293"/>
                <a:gd name="T24" fmla="*/ 16 w 309"/>
                <a:gd name="T25" fmla="*/ 263 h 293"/>
                <a:gd name="T26" fmla="*/ 16 w 309"/>
                <a:gd name="T27" fmla="*/ 30 h 293"/>
                <a:gd name="T28" fmla="*/ 30 w 309"/>
                <a:gd name="T29" fmla="*/ 16 h 293"/>
                <a:gd name="T30" fmla="*/ 279 w 309"/>
                <a:gd name="T31" fmla="*/ 16 h 293"/>
                <a:gd name="T32" fmla="*/ 293 w 309"/>
                <a:gd name="T33" fmla="*/ 30 h 293"/>
                <a:gd name="T34" fmla="*/ 293 w 309"/>
                <a:gd name="T35" fmla="*/ 2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93">
                  <a:moveTo>
                    <a:pt x="27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9"/>
                    <a:pt x="13" y="293"/>
                    <a:pt x="3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95" y="293"/>
                    <a:pt x="309" y="279"/>
                    <a:pt x="309" y="263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09" y="13"/>
                    <a:pt x="295" y="0"/>
                    <a:pt x="279" y="0"/>
                  </a:cubicBezTo>
                  <a:close/>
                  <a:moveTo>
                    <a:pt x="293" y="263"/>
                  </a:moveTo>
                  <a:cubicBezTo>
                    <a:pt x="293" y="271"/>
                    <a:pt x="286" y="277"/>
                    <a:pt x="279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22" y="277"/>
                    <a:pt x="16" y="271"/>
                    <a:pt x="16" y="26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2"/>
                    <a:pt x="22" y="16"/>
                    <a:pt x="30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6" y="16"/>
                    <a:pt x="293" y="22"/>
                    <a:pt x="293" y="30"/>
                  </a:cubicBezTo>
                  <a:lnTo>
                    <a:pt x="293" y="263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79BCCC4-314D-4EEE-8874-0D7FAA6A1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" y="3636"/>
              <a:ext cx="391" cy="135"/>
            </a:xfrm>
            <a:custGeom>
              <a:avLst/>
              <a:gdLst>
                <a:gd name="T0" fmla="*/ 149 w 164"/>
                <a:gd name="T1" fmla="*/ 0 h 57"/>
                <a:gd name="T2" fmla="*/ 15 w 164"/>
                <a:gd name="T3" fmla="*/ 0 h 57"/>
                <a:gd name="T4" fmla="*/ 0 w 164"/>
                <a:gd name="T5" fmla="*/ 15 h 57"/>
                <a:gd name="T6" fmla="*/ 0 w 164"/>
                <a:gd name="T7" fmla="*/ 42 h 57"/>
                <a:gd name="T8" fmla="*/ 15 w 164"/>
                <a:gd name="T9" fmla="*/ 57 h 57"/>
                <a:gd name="T10" fmla="*/ 149 w 164"/>
                <a:gd name="T11" fmla="*/ 57 h 57"/>
                <a:gd name="T12" fmla="*/ 164 w 164"/>
                <a:gd name="T13" fmla="*/ 42 h 57"/>
                <a:gd name="T14" fmla="*/ 164 w 164"/>
                <a:gd name="T15" fmla="*/ 15 h 57"/>
                <a:gd name="T16" fmla="*/ 149 w 164"/>
                <a:gd name="T17" fmla="*/ 0 h 57"/>
                <a:gd name="T18" fmla="*/ 152 w 164"/>
                <a:gd name="T19" fmla="*/ 42 h 57"/>
                <a:gd name="T20" fmla="*/ 149 w 164"/>
                <a:gd name="T21" fmla="*/ 45 h 57"/>
                <a:gd name="T22" fmla="*/ 15 w 164"/>
                <a:gd name="T23" fmla="*/ 45 h 57"/>
                <a:gd name="T24" fmla="*/ 12 w 164"/>
                <a:gd name="T25" fmla="*/ 42 h 57"/>
                <a:gd name="T26" fmla="*/ 12 w 164"/>
                <a:gd name="T27" fmla="*/ 15 h 57"/>
                <a:gd name="T28" fmla="*/ 15 w 164"/>
                <a:gd name="T29" fmla="*/ 12 h 57"/>
                <a:gd name="T30" fmla="*/ 149 w 164"/>
                <a:gd name="T31" fmla="*/ 12 h 57"/>
                <a:gd name="T32" fmla="*/ 152 w 164"/>
                <a:gd name="T33" fmla="*/ 15 h 57"/>
                <a:gd name="T34" fmla="*/ 152 w 164"/>
                <a:gd name="T35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57">
                  <a:moveTo>
                    <a:pt x="14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7" y="57"/>
                    <a:pt x="15" y="57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58" y="57"/>
                    <a:pt x="164" y="50"/>
                    <a:pt x="164" y="42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6"/>
                    <a:pt x="158" y="0"/>
                    <a:pt x="149" y="0"/>
                  </a:cubicBezTo>
                  <a:close/>
                  <a:moveTo>
                    <a:pt x="152" y="42"/>
                  </a:moveTo>
                  <a:cubicBezTo>
                    <a:pt x="152" y="44"/>
                    <a:pt x="151" y="45"/>
                    <a:pt x="149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5"/>
                    <a:pt x="12" y="44"/>
                    <a:pt x="12" y="4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2"/>
                    <a:pt x="1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1" y="12"/>
                    <a:pt x="152" y="13"/>
                    <a:pt x="152" y="15"/>
                  </a:cubicBezTo>
                  <a:lnTo>
                    <a:pt x="152" y="42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047079F-8189-43AD-9F6E-510923697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" y="2786"/>
              <a:ext cx="267" cy="48"/>
            </a:xfrm>
            <a:custGeom>
              <a:avLst/>
              <a:gdLst>
                <a:gd name="T0" fmla="*/ 4 w 112"/>
                <a:gd name="T1" fmla="*/ 20 h 20"/>
                <a:gd name="T2" fmla="*/ 109 w 112"/>
                <a:gd name="T3" fmla="*/ 20 h 20"/>
                <a:gd name="T4" fmla="*/ 112 w 112"/>
                <a:gd name="T5" fmla="*/ 17 h 20"/>
                <a:gd name="T6" fmla="*/ 112 w 112"/>
                <a:gd name="T7" fmla="*/ 3 h 20"/>
                <a:gd name="T8" fmla="*/ 109 w 112"/>
                <a:gd name="T9" fmla="*/ 0 h 20"/>
                <a:gd name="T10" fmla="*/ 4 w 112"/>
                <a:gd name="T11" fmla="*/ 0 h 20"/>
                <a:gd name="T12" fmla="*/ 0 w 112"/>
                <a:gd name="T13" fmla="*/ 3 h 20"/>
                <a:gd name="T14" fmla="*/ 0 w 112"/>
                <a:gd name="T15" fmla="*/ 17 h 20"/>
                <a:gd name="T16" fmla="*/ 4 w 11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20">
                  <a:moveTo>
                    <a:pt x="4" y="20"/>
                  </a:moveTo>
                  <a:cubicBezTo>
                    <a:pt x="109" y="20"/>
                    <a:pt x="109" y="20"/>
                    <a:pt x="109" y="20"/>
                  </a:cubicBezTo>
                  <a:cubicBezTo>
                    <a:pt x="111" y="20"/>
                    <a:pt x="112" y="19"/>
                    <a:pt x="112" y="17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1"/>
                    <a:pt x="111" y="0"/>
                    <a:pt x="10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F8BDBB3C-C302-49F5-97AB-913AD58B53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3031"/>
              <a:ext cx="401" cy="398"/>
            </a:xfrm>
            <a:custGeom>
              <a:avLst/>
              <a:gdLst>
                <a:gd name="T0" fmla="*/ 84 w 168"/>
                <a:gd name="T1" fmla="*/ 0 h 167"/>
                <a:gd name="T2" fmla="*/ 0 w 168"/>
                <a:gd name="T3" fmla="*/ 83 h 167"/>
                <a:gd name="T4" fmla="*/ 84 w 168"/>
                <a:gd name="T5" fmla="*/ 167 h 167"/>
                <a:gd name="T6" fmla="*/ 168 w 168"/>
                <a:gd name="T7" fmla="*/ 83 h 167"/>
                <a:gd name="T8" fmla="*/ 84 w 168"/>
                <a:gd name="T9" fmla="*/ 0 h 167"/>
                <a:gd name="T10" fmla="*/ 84 w 168"/>
                <a:gd name="T11" fmla="*/ 151 h 167"/>
                <a:gd name="T12" fmla="*/ 16 w 168"/>
                <a:gd name="T13" fmla="*/ 83 h 167"/>
                <a:gd name="T14" fmla="*/ 84 w 168"/>
                <a:gd name="T15" fmla="*/ 16 h 167"/>
                <a:gd name="T16" fmla="*/ 152 w 168"/>
                <a:gd name="T17" fmla="*/ 83 h 167"/>
                <a:gd name="T18" fmla="*/ 84 w 168"/>
                <a:gd name="T19" fmla="*/ 15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7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130"/>
                    <a:pt x="38" y="167"/>
                    <a:pt x="84" y="167"/>
                  </a:cubicBezTo>
                  <a:cubicBezTo>
                    <a:pt x="131" y="167"/>
                    <a:pt x="168" y="130"/>
                    <a:pt x="168" y="83"/>
                  </a:cubicBezTo>
                  <a:cubicBezTo>
                    <a:pt x="168" y="37"/>
                    <a:pt x="131" y="0"/>
                    <a:pt x="84" y="0"/>
                  </a:cubicBezTo>
                  <a:close/>
                  <a:moveTo>
                    <a:pt x="84" y="151"/>
                  </a:moveTo>
                  <a:cubicBezTo>
                    <a:pt x="47" y="151"/>
                    <a:pt x="16" y="121"/>
                    <a:pt x="16" y="83"/>
                  </a:cubicBezTo>
                  <a:cubicBezTo>
                    <a:pt x="16" y="46"/>
                    <a:pt x="47" y="16"/>
                    <a:pt x="84" y="16"/>
                  </a:cubicBezTo>
                  <a:cubicBezTo>
                    <a:pt x="122" y="16"/>
                    <a:pt x="152" y="46"/>
                    <a:pt x="152" y="83"/>
                  </a:cubicBezTo>
                  <a:cubicBezTo>
                    <a:pt x="152" y="121"/>
                    <a:pt x="122" y="151"/>
                    <a:pt x="84" y="151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1" name="Oval 25">
              <a:extLst>
                <a:ext uri="{FF2B5EF4-FFF2-40B4-BE49-F238E27FC236}">
                  <a16:creationId xmlns:a16="http://schemas.microsoft.com/office/drawing/2014/main" id="{AEB167EE-1F06-4BC3-8069-B1BF6AA29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3129"/>
              <a:ext cx="202" cy="202"/>
            </a:xfrm>
            <a:prstGeom prst="ellipse">
              <a:avLst/>
            </a:pr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05" name="Стрелка: вправо 106">
            <a:extLst>
              <a:ext uri="{FF2B5EF4-FFF2-40B4-BE49-F238E27FC236}">
                <a16:creationId xmlns:a16="http://schemas.microsoft.com/office/drawing/2014/main" id="{D6B49CCA-E015-4907-A558-D8347F8D87A2}"/>
              </a:ext>
            </a:extLst>
          </p:cNvPr>
          <p:cNvSpPr/>
          <p:nvPr/>
        </p:nvSpPr>
        <p:spPr>
          <a:xfrm flipV="1">
            <a:off x="1632521" y="5417841"/>
            <a:ext cx="10263622" cy="192516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7" name="Стрелка: вправо 106">
            <a:extLst>
              <a:ext uri="{FF2B5EF4-FFF2-40B4-BE49-F238E27FC236}">
                <a16:creationId xmlns:a16="http://schemas.microsoft.com/office/drawing/2014/main" id="{2197E10D-C429-4B2E-91E5-22108EE4CE5B}"/>
              </a:ext>
            </a:extLst>
          </p:cNvPr>
          <p:cNvSpPr/>
          <p:nvPr/>
        </p:nvSpPr>
        <p:spPr>
          <a:xfrm flipV="1">
            <a:off x="1642291" y="3718454"/>
            <a:ext cx="10263622" cy="192516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8" name="Прямоугольник 307">
            <a:extLst>
              <a:ext uri="{FF2B5EF4-FFF2-40B4-BE49-F238E27FC236}">
                <a16:creationId xmlns:a16="http://schemas.microsoft.com/office/drawing/2014/main" id="{156C425D-F017-423D-8379-8BD88CDDFAC6}"/>
              </a:ext>
            </a:extLst>
          </p:cNvPr>
          <p:cNvSpPr/>
          <p:nvPr/>
        </p:nvSpPr>
        <p:spPr>
          <a:xfrm>
            <a:off x="873998" y="6227241"/>
            <a:ext cx="76500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PSVCCF2N001</a:t>
            </a:r>
          </a:p>
        </p:txBody>
      </p:sp>
      <p:grpSp>
        <p:nvGrpSpPr>
          <p:cNvPr id="309" name="Group 20">
            <a:extLst>
              <a:ext uri="{FF2B5EF4-FFF2-40B4-BE49-F238E27FC236}">
                <a16:creationId xmlns:a16="http://schemas.microsoft.com/office/drawing/2014/main" id="{7CA9A8D9-3EC8-4104-BB23-482CAA3CA0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2735" y="6117523"/>
            <a:ext cx="317444" cy="423689"/>
            <a:chOff x="3355" y="2786"/>
            <a:chExt cx="738" cy="985"/>
          </a:xfrm>
        </p:grpSpPr>
        <p:sp>
          <p:nvSpPr>
            <p:cNvPr id="310" name="Freeform 21">
              <a:extLst>
                <a:ext uri="{FF2B5EF4-FFF2-40B4-BE49-F238E27FC236}">
                  <a16:creationId xmlns:a16="http://schemas.microsoft.com/office/drawing/2014/main" id="{6228E6CD-1C32-4705-9326-926FAAE85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5" y="2881"/>
              <a:ext cx="738" cy="698"/>
            </a:xfrm>
            <a:custGeom>
              <a:avLst/>
              <a:gdLst>
                <a:gd name="T0" fmla="*/ 279 w 309"/>
                <a:gd name="T1" fmla="*/ 0 h 293"/>
                <a:gd name="T2" fmla="*/ 30 w 309"/>
                <a:gd name="T3" fmla="*/ 0 h 293"/>
                <a:gd name="T4" fmla="*/ 0 w 309"/>
                <a:gd name="T5" fmla="*/ 30 h 293"/>
                <a:gd name="T6" fmla="*/ 0 w 309"/>
                <a:gd name="T7" fmla="*/ 263 h 293"/>
                <a:gd name="T8" fmla="*/ 30 w 309"/>
                <a:gd name="T9" fmla="*/ 293 h 293"/>
                <a:gd name="T10" fmla="*/ 279 w 309"/>
                <a:gd name="T11" fmla="*/ 293 h 293"/>
                <a:gd name="T12" fmla="*/ 309 w 309"/>
                <a:gd name="T13" fmla="*/ 263 h 293"/>
                <a:gd name="T14" fmla="*/ 309 w 309"/>
                <a:gd name="T15" fmla="*/ 30 h 293"/>
                <a:gd name="T16" fmla="*/ 279 w 309"/>
                <a:gd name="T17" fmla="*/ 0 h 293"/>
                <a:gd name="T18" fmla="*/ 293 w 309"/>
                <a:gd name="T19" fmla="*/ 263 h 293"/>
                <a:gd name="T20" fmla="*/ 279 w 309"/>
                <a:gd name="T21" fmla="*/ 277 h 293"/>
                <a:gd name="T22" fmla="*/ 30 w 309"/>
                <a:gd name="T23" fmla="*/ 277 h 293"/>
                <a:gd name="T24" fmla="*/ 16 w 309"/>
                <a:gd name="T25" fmla="*/ 263 h 293"/>
                <a:gd name="T26" fmla="*/ 16 w 309"/>
                <a:gd name="T27" fmla="*/ 30 h 293"/>
                <a:gd name="T28" fmla="*/ 30 w 309"/>
                <a:gd name="T29" fmla="*/ 16 h 293"/>
                <a:gd name="T30" fmla="*/ 279 w 309"/>
                <a:gd name="T31" fmla="*/ 16 h 293"/>
                <a:gd name="T32" fmla="*/ 293 w 309"/>
                <a:gd name="T33" fmla="*/ 30 h 293"/>
                <a:gd name="T34" fmla="*/ 293 w 309"/>
                <a:gd name="T35" fmla="*/ 2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93">
                  <a:moveTo>
                    <a:pt x="27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9"/>
                    <a:pt x="13" y="293"/>
                    <a:pt x="3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95" y="293"/>
                    <a:pt x="309" y="279"/>
                    <a:pt x="309" y="263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09" y="13"/>
                    <a:pt x="295" y="0"/>
                    <a:pt x="279" y="0"/>
                  </a:cubicBezTo>
                  <a:close/>
                  <a:moveTo>
                    <a:pt x="293" y="263"/>
                  </a:moveTo>
                  <a:cubicBezTo>
                    <a:pt x="293" y="271"/>
                    <a:pt x="286" y="277"/>
                    <a:pt x="279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22" y="277"/>
                    <a:pt x="16" y="271"/>
                    <a:pt x="16" y="26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2"/>
                    <a:pt x="22" y="16"/>
                    <a:pt x="30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6" y="16"/>
                    <a:pt x="293" y="22"/>
                    <a:pt x="293" y="30"/>
                  </a:cubicBezTo>
                  <a:lnTo>
                    <a:pt x="293" y="263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1" name="Freeform 22">
              <a:extLst>
                <a:ext uri="{FF2B5EF4-FFF2-40B4-BE49-F238E27FC236}">
                  <a16:creationId xmlns:a16="http://schemas.microsoft.com/office/drawing/2014/main" id="{D632B844-B800-40AC-B2D0-A51BEB5DC1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" y="3636"/>
              <a:ext cx="391" cy="135"/>
            </a:xfrm>
            <a:custGeom>
              <a:avLst/>
              <a:gdLst>
                <a:gd name="T0" fmla="*/ 149 w 164"/>
                <a:gd name="T1" fmla="*/ 0 h 57"/>
                <a:gd name="T2" fmla="*/ 15 w 164"/>
                <a:gd name="T3" fmla="*/ 0 h 57"/>
                <a:gd name="T4" fmla="*/ 0 w 164"/>
                <a:gd name="T5" fmla="*/ 15 h 57"/>
                <a:gd name="T6" fmla="*/ 0 w 164"/>
                <a:gd name="T7" fmla="*/ 42 h 57"/>
                <a:gd name="T8" fmla="*/ 15 w 164"/>
                <a:gd name="T9" fmla="*/ 57 h 57"/>
                <a:gd name="T10" fmla="*/ 149 w 164"/>
                <a:gd name="T11" fmla="*/ 57 h 57"/>
                <a:gd name="T12" fmla="*/ 164 w 164"/>
                <a:gd name="T13" fmla="*/ 42 h 57"/>
                <a:gd name="T14" fmla="*/ 164 w 164"/>
                <a:gd name="T15" fmla="*/ 15 h 57"/>
                <a:gd name="T16" fmla="*/ 149 w 164"/>
                <a:gd name="T17" fmla="*/ 0 h 57"/>
                <a:gd name="T18" fmla="*/ 152 w 164"/>
                <a:gd name="T19" fmla="*/ 42 h 57"/>
                <a:gd name="T20" fmla="*/ 149 w 164"/>
                <a:gd name="T21" fmla="*/ 45 h 57"/>
                <a:gd name="T22" fmla="*/ 15 w 164"/>
                <a:gd name="T23" fmla="*/ 45 h 57"/>
                <a:gd name="T24" fmla="*/ 12 w 164"/>
                <a:gd name="T25" fmla="*/ 42 h 57"/>
                <a:gd name="T26" fmla="*/ 12 w 164"/>
                <a:gd name="T27" fmla="*/ 15 h 57"/>
                <a:gd name="T28" fmla="*/ 15 w 164"/>
                <a:gd name="T29" fmla="*/ 12 h 57"/>
                <a:gd name="T30" fmla="*/ 149 w 164"/>
                <a:gd name="T31" fmla="*/ 12 h 57"/>
                <a:gd name="T32" fmla="*/ 152 w 164"/>
                <a:gd name="T33" fmla="*/ 15 h 57"/>
                <a:gd name="T34" fmla="*/ 152 w 164"/>
                <a:gd name="T35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57">
                  <a:moveTo>
                    <a:pt x="14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7" y="57"/>
                    <a:pt x="15" y="57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58" y="57"/>
                    <a:pt x="164" y="50"/>
                    <a:pt x="164" y="42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6"/>
                    <a:pt x="158" y="0"/>
                    <a:pt x="149" y="0"/>
                  </a:cubicBezTo>
                  <a:close/>
                  <a:moveTo>
                    <a:pt x="152" y="42"/>
                  </a:moveTo>
                  <a:cubicBezTo>
                    <a:pt x="152" y="44"/>
                    <a:pt x="151" y="45"/>
                    <a:pt x="149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5"/>
                    <a:pt x="12" y="44"/>
                    <a:pt x="12" y="4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2"/>
                    <a:pt x="1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1" y="12"/>
                    <a:pt x="152" y="13"/>
                    <a:pt x="152" y="15"/>
                  </a:cubicBezTo>
                  <a:lnTo>
                    <a:pt x="152" y="42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2" name="Freeform 23">
              <a:extLst>
                <a:ext uri="{FF2B5EF4-FFF2-40B4-BE49-F238E27FC236}">
                  <a16:creationId xmlns:a16="http://schemas.microsoft.com/office/drawing/2014/main" id="{71293CA9-AFA5-4D65-8097-4D84E17A3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" y="2786"/>
              <a:ext cx="267" cy="48"/>
            </a:xfrm>
            <a:custGeom>
              <a:avLst/>
              <a:gdLst>
                <a:gd name="T0" fmla="*/ 4 w 112"/>
                <a:gd name="T1" fmla="*/ 20 h 20"/>
                <a:gd name="T2" fmla="*/ 109 w 112"/>
                <a:gd name="T3" fmla="*/ 20 h 20"/>
                <a:gd name="T4" fmla="*/ 112 w 112"/>
                <a:gd name="T5" fmla="*/ 17 h 20"/>
                <a:gd name="T6" fmla="*/ 112 w 112"/>
                <a:gd name="T7" fmla="*/ 3 h 20"/>
                <a:gd name="T8" fmla="*/ 109 w 112"/>
                <a:gd name="T9" fmla="*/ 0 h 20"/>
                <a:gd name="T10" fmla="*/ 4 w 112"/>
                <a:gd name="T11" fmla="*/ 0 h 20"/>
                <a:gd name="T12" fmla="*/ 0 w 112"/>
                <a:gd name="T13" fmla="*/ 3 h 20"/>
                <a:gd name="T14" fmla="*/ 0 w 112"/>
                <a:gd name="T15" fmla="*/ 17 h 20"/>
                <a:gd name="T16" fmla="*/ 4 w 11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20">
                  <a:moveTo>
                    <a:pt x="4" y="20"/>
                  </a:moveTo>
                  <a:cubicBezTo>
                    <a:pt x="109" y="20"/>
                    <a:pt x="109" y="20"/>
                    <a:pt x="109" y="20"/>
                  </a:cubicBezTo>
                  <a:cubicBezTo>
                    <a:pt x="111" y="20"/>
                    <a:pt x="112" y="19"/>
                    <a:pt x="112" y="17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1"/>
                    <a:pt x="111" y="0"/>
                    <a:pt x="10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3" name="Freeform 24">
              <a:extLst>
                <a:ext uri="{FF2B5EF4-FFF2-40B4-BE49-F238E27FC236}">
                  <a16:creationId xmlns:a16="http://schemas.microsoft.com/office/drawing/2014/main" id="{B5B74B09-2A8A-4703-BC0B-64127255D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3031"/>
              <a:ext cx="401" cy="398"/>
            </a:xfrm>
            <a:custGeom>
              <a:avLst/>
              <a:gdLst>
                <a:gd name="T0" fmla="*/ 84 w 168"/>
                <a:gd name="T1" fmla="*/ 0 h 167"/>
                <a:gd name="T2" fmla="*/ 0 w 168"/>
                <a:gd name="T3" fmla="*/ 83 h 167"/>
                <a:gd name="T4" fmla="*/ 84 w 168"/>
                <a:gd name="T5" fmla="*/ 167 h 167"/>
                <a:gd name="T6" fmla="*/ 168 w 168"/>
                <a:gd name="T7" fmla="*/ 83 h 167"/>
                <a:gd name="T8" fmla="*/ 84 w 168"/>
                <a:gd name="T9" fmla="*/ 0 h 167"/>
                <a:gd name="T10" fmla="*/ 84 w 168"/>
                <a:gd name="T11" fmla="*/ 151 h 167"/>
                <a:gd name="T12" fmla="*/ 16 w 168"/>
                <a:gd name="T13" fmla="*/ 83 h 167"/>
                <a:gd name="T14" fmla="*/ 84 w 168"/>
                <a:gd name="T15" fmla="*/ 16 h 167"/>
                <a:gd name="T16" fmla="*/ 152 w 168"/>
                <a:gd name="T17" fmla="*/ 83 h 167"/>
                <a:gd name="T18" fmla="*/ 84 w 168"/>
                <a:gd name="T19" fmla="*/ 15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7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130"/>
                    <a:pt x="38" y="167"/>
                    <a:pt x="84" y="167"/>
                  </a:cubicBezTo>
                  <a:cubicBezTo>
                    <a:pt x="131" y="167"/>
                    <a:pt x="168" y="130"/>
                    <a:pt x="168" y="83"/>
                  </a:cubicBezTo>
                  <a:cubicBezTo>
                    <a:pt x="168" y="37"/>
                    <a:pt x="131" y="0"/>
                    <a:pt x="84" y="0"/>
                  </a:cubicBezTo>
                  <a:close/>
                  <a:moveTo>
                    <a:pt x="84" y="151"/>
                  </a:moveTo>
                  <a:cubicBezTo>
                    <a:pt x="47" y="151"/>
                    <a:pt x="16" y="121"/>
                    <a:pt x="16" y="83"/>
                  </a:cubicBezTo>
                  <a:cubicBezTo>
                    <a:pt x="16" y="46"/>
                    <a:pt x="47" y="16"/>
                    <a:pt x="84" y="16"/>
                  </a:cubicBezTo>
                  <a:cubicBezTo>
                    <a:pt x="122" y="16"/>
                    <a:pt x="152" y="46"/>
                    <a:pt x="152" y="83"/>
                  </a:cubicBezTo>
                  <a:cubicBezTo>
                    <a:pt x="152" y="121"/>
                    <a:pt x="122" y="151"/>
                    <a:pt x="84" y="151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4" name="Oval 25">
              <a:extLst>
                <a:ext uri="{FF2B5EF4-FFF2-40B4-BE49-F238E27FC236}">
                  <a16:creationId xmlns:a16="http://schemas.microsoft.com/office/drawing/2014/main" id="{357A1F54-3F1B-4036-BFD6-46A7F70B5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3129"/>
              <a:ext cx="202" cy="202"/>
            </a:xfrm>
            <a:prstGeom prst="ellipse">
              <a:avLst/>
            </a:pr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16" name="Стрелка: вправо 106">
            <a:extLst>
              <a:ext uri="{FF2B5EF4-FFF2-40B4-BE49-F238E27FC236}">
                <a16:creationId xmlns:a16="http://schemas.microsoft.com/office/drawing/2014/main" id="{2184BBFB-7D6B-49EE-A5BA-75B880D2FFB6}"/>
              </a:ext>
            </a:extLst>
          </p:cNvPr>
          <p:cNvSpPr/>
          <p:nvPr/>
        </p:nvSpPr>
        <p:spPr>
          <a:xfrm flipV="1">
            <a:off x="1617193" y="2036283"/>
            <a:ext cx="10263622" cy="192516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3" name="Group 20">
            <a:extLst>
              <a:ext uri="{FF2B5EF4-FFF2-40B4-BE49-F238E27FC236}">
                <a16:creationId xmlns:a16="http://schemas.microsoft.com/office/drawing/2014/main" id="{7325EFD0-668E-4101-B1AD-68AF430C71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2735" y="2780824"/>
            <a:ext cx="317444" cy="423689"/>
            <a:chOff x="3355" y="2786"/>
            <a:chExt cx="738" cy="985"/>
          </a:xfrm>
        </p:grpSpPr>
        <p:sp>
          <p:nvSpPr>
            <p:cNvPr id="334" name="Freeform 21">
              <a:extLst>
                <a:ext uri="{FF2B5EF4-FFF2-40B4-BE49-F238E27FC236}">
                  <a16:creationId xmlns:a16="http://schemas.microsoft.com/office/drawing/2014/main" id="{FCB8EDAB-7399-45EC-A286-3479BCBAF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5" y="2881"/>
              <a:ext cx="738" cy="698"/>
            </a:xfrm>
            <a:custGeom>
              <a:avLst/>
              <a:gdLst>
                <a:gd name="T0" fmla="*/ 279 w 309"/>
                <a:gd name="T1" fmla="*/ 0 h 293"/>
                <a:gd name="T2" fmla="*/ 30 w 309"/>
                <a:gd name="T3" fmla="*/ 0 h 293"/>
                <a:gd name="T4" fmla="*/ 0 w 309"/>
                <a:gd name="T5" fmla="*/ 30 h 293"/>
                <a:gd name="T6" fmla="*/ 0 w 309"/>
                <a:gd name="T7" fmla="*/ 263 h 293"/>
                <a:gd name="T8" fmla="*/ 30 w 309"/>
                <a:gd name="T9" fmla="*/ 293 h 293"/>
                <a:gd name="T10" fmla="*/ 279 w 309"/>
                <a:gd name="T11" fmla="*/ 293 h 293"/>
                <a:gd name="T12" fmla="*/ 309 w 309"/>
                <a:gd name="T13" fmla="*/ 263 h 293"/>
                <a:gd name="T14" fmla="*/ 309 w 309"/>
                <a:gd name="T15" fmla="*/ 30 h 293"/>
                <a:gd name="T16" fmla="*/ 279 w 309"/>
                <a:gd name="T17" fmla="*/ 0 h 293"/>
                <a:gd name="T18" fmla="*/ 293 w 309"/>
                <a:gd name="T19" fmla="*/ 263 h 293"/>
                <a:gd name="T20" fmla="*/ 279 w 309"/>
                <a:gd name="T21" fmla="*/ 277 h 293"/>
                <a:gd name="T22" fmla="*/ 30 w 309"/>
                <a:gd name="T23" fmla="*/ 277 h 293"/>
                <a:gd name="T24" fmla="*/ 16 w 309"/>
                <a:gd name="T25" fmla="*/ 263 h 293"/>
                <a:gd name="T26" fmla="*/ 16 w 309"/>
                <a:gd name="T27" fmla="*/ 30 h 293"/>
                <a:gd name="T28" fmla="*/ 30 w 309"/>
                <a:gd name="T29" fmla="*/ 16 h 293"/>
                <a:gd name="T30" fmla="*/ 279 w 309"/>
                <a:gd name="T31" fmla="*/ 16 h 293"/>
                <a:gd name="T32" fmla="*/ 293 w 309"/>
                <a:gd name="T33" fmla="*/ 30 h 293"/>
                <a:gd name="T34" fmla="*/ 293 w 309"/>
                <a:gd name="T35" fmla="*/ 2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93">
                  <a:moveTo>
                    <a:pt x="27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9"/>
                    <a:pt x="13" y="293"/>
                    <a:pt x="3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95" y="293"/>
                    <a:pt x="309" y="279"/>
                    <a:pt x="309" y="263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09" y="13"/>
                    <a:pt x="295" y="0"/>
                    <a:pt x="279" y="0"/>
                  </a:cubicBezTo>
                  <a:close/>
                  <a:moveTo>
                    <a:pt x="293" y="263"/>
                  </a:moveTo>
                  <a:cubicBezTo>
                    <a:pt x="293" y="271"/>
                    <a:pt x="286" y="277"/>
                    <a:pt x="279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22" y="277"/>
                    <a:pt x="16" y="271"/>
                    <a:pt x="16" y="26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2"/>
                    <a:pt x="22" y="16"/>
                    <a:pt x="30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6" y="16"/>
                    <a:pt x="293" y="22"/>
                    <a:pt x="293" y="30"/>
                  </a:cubicBezTo>
                  <a:lnTo>
                    <a:pt x="293" y="263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5" name="Freeform 22">
              <a:extLst>
                <a:ext uri="{FF2B5EF4-FFF2-40B4-BE49-F238E27FC236}">
                  <a16:creationId xmlns:a16="http://schemas.microsoft.com/office/drawing/2014/main" id="{EDF35634-3D94-4448-9E85-1809B3B626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" y="3636"/>
              <a:ext cx="391" cy="135"/>
            </a:xfrm>
            <a:custGeom>
              <a:avLst/>
              <a:gdLst>
                <a:gd name="T0" fmla="*/ 149 w 164"/>
                <a:gd name="T1" fmla="*/ 0 h 57"/>
                <a:gd name="T2" fmla="*/ 15 w 164"/>
                <a:gd name="T3" fmla="*/ 0 h 57"/>
                <a:gd name="T4" fmla="*/ 0 w 164"/>
                <a:gd name="T5" fmla="*/ 15 h 57"/>
                <a:gd name="T6" fmla="*/ 0 w 164"/>
                <a:gd name="T7" fmla="*/ 42 h 57"/>
                <a:gd name="T8" fmla="*/ 15 w 164"/>
                <a:gd name="T9" fmla="*/ 57 h 57"/>
                <a:gd name="T10" fmla="*/ 149 w 164"/>
                <a:gd name="T11" fmla="*/ 57 h 57"/>
                <a:gd name="T12" fmla="*/ 164 w 164"/>
                <a:gd name="T13" fmla="*/ 42 h 57"/>
                <a:gd name="T14" fmla="*/ 164 w 164"/>
                <a:gd name="T15" fmla="*/ 15 h 57"/>
                <a:gd name="T16" fmla="*/ 149 w 164"/>
                <a:gd name="T17" fmla="*/ 0 h 57"/>
                <a:gd name="T18" fmla="*/ 152 w 164"/>
                <a:gd name="T19" fmla="*/ 42 h 57"/>
                <a:gd name="T20" fmla="*/ 149 w 164"/>
                <a:gd name="T21" fmla="*/ 45 h 57"/>
                <a:gd name="T22" fmla="*/ 15 w 164"/>
                <a:gd name="T23" fmla="*/ 45 h 57"/>
                <a:gd name="T24" fmla="*/ 12 w 164"/>
                <a:gd name="T25" fmla="*/ 42 h 57"/>
                <a:gd name="T26" fmla="*/ 12 w 164"/>
                <a:gd name="T27" fmla="*/ 15 h 57"/>
                <a:gd name="T28" fmla="*/ 15 w 164"/>
                <a:gd name="T29" fmla="*/ 12 h 57"/>
                <a:gd name="T30" fmla="*/ 149 w 164"/>
                <a:gd name="T31" fmla="*/ 12 h 57"/>
                <a:gd name="T32" fmla="*/ 152 w 164"/>
                <a:gd name="T33" fmla="*/ 15 h 57"/>
                <a:gd name="T34" fmla="*/ 152 w 164"/>
                <a:gd name="T35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57">
                  <a:moveTo>
                    <a:pt x="14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7" y="57"/>
                    <a:pt x="15" y="57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58" y="57"/>
                    <a:pt x="164" y="50"/>
                    <a:pt x="164" y="42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6"/>
                    <a:pt x="158" y="0"/>
                    <a:pt x="149" y="0"/>
                  </a:cubicBezTo>
                  <a:close/>
                  <a:moveTo>
                    <a:pt x="152" y="42"/>
                  </a:moveTo>
                  <a:cubicBezTo>
                    <a:pt x="152" y="44"/>
                    <a:pt x="151" y="45"/>
                    <a:pt x="149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5"/>
                    <a:pt x="12" y="44"/>
                    <a:pt x="12" y="4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2"/>
                    <a:pt x="1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1" y="12"/>
                    <a:pt x="152" y="13"/>
                    <a:pt x="152" y="15"/>
                  </a:cubicBezTo>
                  <a:lnTo>
                    <a:pt x="152" y="42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6" name="Freeform 23">
              <a:extLst>
                <a:ext uri="{FF2B5EF4-FFF2-40B4-BE49-F238E27FC236}">
                  <a16:creationId xmlns:a16="http://schemas.microsoft.com/office/drawing/2014/main" id="{979E54EA-BD1A-4E9F-9354-B2474B2DD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" y="2786"/>
              <a:ext cx="267" cy="48"/>
            </a:xfrm>
            <a:custGeom>
              <a:avLst/>
              <a:gdLst>
                <a:gd name="T0" fmla="*/ 4 w 112"/>
                <a:gd name="T1" fmla="*/ 20 h 20"/>
                <a:gd name="T2" fmla="*/ 109 w 112"/>
                <a:gd name="T3" fmla="*/ 20 h 20"/>
                <a:gd name="T4" fmla="*/ 112 w 112"/>
                <a:gd name="T5" fmla="*/ 17 h 20"/>
                <a:gd name="T6" fmla="*/ 112 w 112"/>
                <a:gd name="T7" fmla="*/ 3 h 20"/>
                <a:gd name="T8" fmla="*/ 109 w 112"/>
                <a:gd name="T9" fmla="*/ 0 h 20"/>
                <a:gd name="T10" fmla="*/ 4 w 112"/>
                <a:gd name="T11" fmla="*/ 0 h 20"/>
                <a:gd name="T12" fmla="*/ 0 w 112"/>
                <a:gd name="T13" fmla="*/ 3 h 20"/>
                <a:gd name="T14" fmla="*/ 0 w 112"/>
                <a:gd name="T15" fmla="*/ 17 h 20"/>
                <a:gd name="T16" fmla="*/ 4 w 11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20">
                  <a:moveTo>
                    <a:pt x="4" y="20"/>
                  </a:moveTo>
                  <a:cubicBezTo>
                    <a:pt x="109" y="20"/>
                    <a:pt x="109" y="20"/>
                    <a:pt x="109" y="20"/>
                  </a:cubicBezTo>
                  <a:cubicBezTo>
                    <a:pt x="111" y="20"/>
                    <a:pt x="112" y="19"/>
                    <a:pt x="112" y="17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1"/>
                    <a:pt x="111" y="0"/>
                    <a:pt x="10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7" name="Freeform 24">
              <a:extLst>
                <a:ext uri="{FF2B5EF4-FFF2-40B4-BE49-F238E27FC236}">
                  <a16:creationId xmlns:a16="http://schemas.microsoft.com/office/drawing/2014/main" id="{44A487C0-1D87-4518-A28E-8A93A01507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3031"/>
              <a:ext cx="401" cy="398"/>
            </a:xfrm>
            <a:custGeom>
              <a:avLst/>
              <a:gdLst>
                <a:gd name="T0" fmla="*/ 84 w 168"/>
                <a:gd name="T1" fmla="*/ 0 h 167"/>
                <a:gd name="T2" fmla="*/ 0 w 168"/>
                <a:gd name="T3" fmla="*/ 83 h 167"/>
                <a:gd name="T4" fmla="*/ 84 w 168"/>
                <a:gd name="T5" fmla="*/ 167 h 167"/>
                <a:gd name="T6" fmla="*/ 168 w 168"/>
                <a:gd name="T7" fmla="*/ 83 h 167"/>
                <a:gd name="T8" fmla="*/ 84 w 168"/>
                <a:gd name="T9" fmla="*/ 0 h 167"/>
                <a:gd name="T10" fmla="*/ 84 w 168"/>
                <a:gd name="T11" fmla="*/ 151 h 167"/>
                <a:gd name="T12" fmla="*/ 16 w 168"/>
                <a:gd name="T13" fmla="*/ 83 h 167"/>
                <a:gd name="T14" fmla="*/ 84 w 168"/>
                <a:gd name="T15" fmla="*/ 16 h 167"/>
                <a:gd name="T16" fmla="*/ 152 w 168"/>
                <a:gd name="T17" fmla="*/ 83 h 167"/>
                <a:gd name="T18" fmla="*/ 84 w 168"/>
                <a:gd name="T19" fmla="*/ 15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7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130"/>
                    <a:pt x="38" y="167"/>
                    <a:pt x="84" y="167"/>
                  </a:cubicBezTo>
                  <a:cubicBezTo>
                    <a:pt x="131" y="167"/>
                    <a:pt x="168" y="130"/>
                    <a:pt x="168" y="83"/>
                  </a:cubicBezTo>
                  <a:cubicBezTo>
                    <a:pt x="168" y="37"/>
                    <a:pt x="131" y="0"/>
                    <a:pt x="84" y="0"/>
                  </a:cubicBezTo>
                  <a:close/>
                  <a:moveTo>
                    <a:pt x="84" y="151"/>
                  </a:moveTo>
                  <a:cubicBezTo>
                    <a:pt x="47" y="151"/>
                    <a:pt x="16" y="121"/>
                    <a:pt x="16" y="83"/>
                  </a:cubicBezTo>
                  <a:cubicBezTo>
                    <a:pt x="16" y="46"/>
                    <a:pt x="47" y="16"/>
                    <a:pt x="84" y="16"/>
                  </a:cubicBezTo>
                  <a:cubicBezTo>
                    <a:pt x="122" y="16"/>
                    <a:pt x="152" y="46"/>
                    <a:pt x="152" y="83"/>
                  </a:cubicBezTo>
                  <a:cubicBezTo>
                    <a:pt x="152" y="121"/>
                    <a:pt x="122" y="151"/>
                    <a:pt x="84" y="151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8" name="Oval 25">
              <a:extLst>
                <a:ext uri="{FF2B5EF4-FFF2-40B4-BE49-F238E27FC236}">
                  <a16:creationId xmlns:a16="http://schemas.microsoft.com/office/drawing/2014/main" id="{67ABE9B4-820D-4ABF-B3C7-81AB72904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3129"/>
              <a:ext cx="202" cy="202"/>
            </a:xfrm>
            <a:prstGeom prst="ellipse">
              <a:avLst/>
            </a:pr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20" name="Стрелка: вправо 106">
            <a:extLst>
              <a:ext uri="{FF2B5EF4-FFF2-40B4-BE49-F238E27FC236}">
                <a16:creationId xmlns:a16="http://schemas.microsoft.com/office/drawing/2014/main" id="{D9577CF6-5951-4A1F-819F-62C6DC448835}"/>
              </a:ext>
            </a:extLst>
          </p:cNvPr>
          <p:cNvSpPr/>
          <p:nvPr/>
        </p:nvSpPr>
        <p:spPr>
          <a:xfrm flipV="1">
            <a:off x="5728448" y="2886750"/>
            <a:ext cx="6152367" cy="187684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Стрелка: вправо 106">
            <a:extLst>
              <a:ext uri="{FF2B5EF4-FFF2-40B4-BE49-F238E27FC236}">
                <a16:creationId xmlns:a16="http://schemas.microsoft.com/office/drawing/2014/main" id="{61B2EE34-5D1A-4412-925F-9EE8519DB30E}"/>
              </a:ext>
            </a:extLst>
          </p:cNvPr>
          <p:cNvSpPr/>
          <p:nvPr/>
        </p:nvSpPr>
        <p:spPr>
          <a:xfrm flipV="1">
            <a:off x="8166042" y="6224247"/>
            <a:ext cx="3697435" cy="192515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84EAD6D9-67F7-4A5E-893E-4ED0936713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947" y="361330"/>
            <a:ext cx="1426292" cy="518955"/>
          </a:xfrm>
          <a:prstGeom prst="rect">
            <a:avLst/>
          </a:prstGeom>
        </p:spPr>
      </p:pic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83AF0DE4-1C78-4887-BD69-792C11946669}"/>
              </a:ext>
            </a:extLst>
          </p:cNvPr>
          <p:cNvSpPr/>
          <p:nvPr/>
        </p:nvSpPr>
        <p:spPr>
          <a:xfrm>
            <a:off x="883768" y="4581648"/>
            <a:ext cx="7693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PVCCU12M201</a:t>
            </a:r>
          </a:p>
        </p:txBody>
      </p:sp>
      <p:grpSp>
        <p:nvGrpSpPr>
          <p:cNvPr id="64" name="Group 20">
            <a:extLst>
              <a:ext uri="{FF2B5EF4-FFF2-40B4-BE49-F238E27FC236}">
                <a16:creationId xmlns:a16="http://schemas.microsoft.com/office/drawing/2014/main" id="{EE938238-D2DB-42A0-ADBC-B4F91FACB1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2505" y="4463770"/>
            <a:ext cx="317444" cy="423689"/>
            <a:chOff x="3355" y="2786"/>
            <a:chExt cx="738" cy="985"/>
          </a:xfrm>
        </p:grpSpPr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6B1448C6-8AAE-40AD-9E30-92AF4163D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5" y="2881"/>
              <a:ext cx="738" cy="698"/>
            </a:xfrm>
            <a:custGeom>
              <a:avLst/>
              <a:gdLst>
                <a:gd name="T0" fmla="*/ 279 w 309"/>
                <a:gd name="T1" fmla="*/ 0 h 293"/>
                <a:gd name="T2" fmla="*/ 30 w 309"/>
                <a:gd name="T3" fmla="*/ 0 h 293"/>
                <a:gd name="T4" fmla="*/ 0 w 309"/>
                <a:gd name="T5" fmla="*/ 30 h 293"/>
                <a:gd name="T6" fmla="*/ 0 w 309"/>
                <a:gd name="T7" fmla="*/ 263 h 293"/>
                <a:gd name="T8" fmla="*/ 30 w 309"/>
                <a:gd name="T9" fmla="*/ 293 h 293"/>
                <a:gd name="T10" fmla="*/ 279 w 309"/>
                <a:gd name="T11" fmla="*/ 293 h 293"/>
                <a:gd name="T12" fmla="*/ 309 w 309"/>
                <a:gd name="T13" fmla="*/ 263 h 293"/>
                <a:gd name="T14" fmla="*/ 309 w 309"/>
                <a:gd name="T15" fmla="*/ 30 h 293"/>
                <a:gd name="T16" fmla="*/ 279 w 309"/>
                <a:gd name="T17" fmla="*/ 0 h 293"/>
                <a:gd name="T18" fmla="*/ 293 w 309"/>
                <a:gd name="T19" fmla="*/ 263 h 293"/>
                <a:gd name="T20" fmla="*/ 279 w 309"/>
                <a:gd name="T21" fmla="*/ 277 h 293"/>
                <a:gd name="T22" fmla="*/ 30 w 309"/>
                <a:gd name="T23" fmla="*/ 277 h 293"/>
                <a:gd name="T24" fmla="*/ 16 w 309"/>
                <a:gd name="T25" fmla="*/ 263 h 293"/>
                <a:gd name="T26" fmla="*/ 16 w 309"/>
                <a:gd name="T27" fmla="*/ 30 h 293"/>
                <a:gd name="T28" fmla="*/ 30 w 309"/>
                <a:gd name="T29" fmla="*/ 16 h 293"/>
                <a:gd name="T30" fmla="*/ 279 w 309"/>
                <a:gd name="T31" fmla="*/ 16 h 293"/>
                <a:gd name="T32" fmla="*/ 293 w 309"/>
                <a:gd name="T33" fmla="*/ 30 h 293"/>
                <a:gd name="T34" fmla="*/ 293 w 309"/>
                <a:gd name="T35" fmla="*/ 2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9" h="293">
                  <a:moveTo>
                    <a:pt x="27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9"/>
                    <a:pt x="13" y="293"/>
                    <a:pt x="3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95" y="293"/>
                    <a:pt x="309" y="279"/>
                    <a:pt x="309" y="263"/>
                  </a:cubicBezTo>
                  <a:cubicBezTo>
                    <a:pt x="309" y="30"/>
                    <a:pt x="309" y="30"/>
                    <a:pt x="309" y="30"/>
                  </a:cubicBezTo>
                  <a:cubicBezTo>
                    <a:pt x="309" y="13"/>
                    <a:pt x="295" y="0"/>
                    <a:pt x="279" y="0"/>
                  </a:cubicBezTo>
                  <a:close/>
                  <a:moveTo>
                    <a:pt x="293" y="263"/>
                  </a:moveTo>
                  <a:cubicBezTo>
                    <a:pt x="293" y="271"/>
                    <a:pt x="286" y="277"/>
                    <a:pt x="279" y="277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22" y="277"/>
                    <a:pt x="16" y="271"/>
                    <a:pt x="16" y="26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2"/>
                    <a:pt x="22" y="16"/>
                    <a:pt x="30" y="16"/>
                  </a:cubicBezTo>
                  <a:cubicBezTo>
                    <a:pt x="279" y="16"/>
                    <a:pt x="279" y="16"/>
                    <a:pt x="279" y="16"/>
                  </a:cubicBezTo>
                  <a:cubicBezTo>
                    <a:pt x="286" y="16"/>
                    <a:pt x="293" y="22"/>
                    <a:pt x="293" y="30"/>
                  </a:cubicBezTo>
                  <a:lnTo>
                    <a:pt x="293" y="263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62D104F0-306E-4242-8725-68D4D36EE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" y="3636"/>
              <a:ext cx="391" cy="135"/>
            </a:xfrm>
            <a:custGeom>
              <a:avLst/>
              <a:gdLst>
                <a:gd name="T0" fmla="*/ 149 w 164"/>
                <a:gd name="T1" fmla="*/ 0 h 57"/>
                <a:gd name="T2" fmla="*/ 15 w 164"/>
                <a:gd name="T3" fmla="*/ 0 h 57"/>
                <a:gd name="T4" fmla="*/ 0 w 164"/>
                <a:gd name="T5" fmla="*/ 15 h 57"/>
                <a:gd name="T6" fmla="*/ 0 w 164"/>
                <a:gd name="T7" fmla="*/ 42 h 57"/>
                <a:gd name="T8" fmla="*/ 15 w 164"/>
                <a:gd name="T9" fmla="*/ 57 h 57"/>
                <a:gd name="T10" fmla="*/ 149 w 164"/>
                <a:gd name="T11" fmla="*/ 57 h 57"/>
                <a:gd name="T12" fmla="*/ 164 w 164"/>
                <a:gd name="T13" fmla="*/ 42 h 57"/>
                <a:gd name="T14" fmla="*/ 164 w 164"/>
                <a:gd name="T15" fmla="*/ 15 h 57"/>
                <a:gd name="T16" fmla="*/ 149 w 164"/>
                <a:gd name="T17" fmla="*/ 0 h 57"/>
                <a:gd name="T18" fmla="*/ 152 w 164"/>
                <a:gd name="T19" fmla="*/ 42 h 57"/>
                <a:gd name="T20" fmla="*/ 149 w 164"/>
                <a:gd name="T21" fmla="*/ 45 h 57"/>
                <a:gd name="T22" fmla="*/ 15 w 164"/>
                <a:gd name="T23" fmla="*/ 45 h 57"/>
                <a:gd name="T24" fmla="*/ 12 w 164"/>
                <a:gd name="T25" fmla="*/ 42 h 57"/>
                <a:gd name="T26" fmla="*/ 12 w 164"/>
                <a:gd name="T27" fmla="*/ 15 h 57"/>
                <a:gd name="T28" fmla="*/ 15 w 164"/>
                <a:gd name="T29" fmla="*/ 12 h 57"/>
                <a:gd name="T30" fmla="*/ 149 w 164"/>
                <a:gd name="T31" fmla="*/ 12 h 57"/>
                <a:gd name="T32" fmla="*/ 152 w 164"/>
                <a:gd name="T33" fmla="*/ 15 h 57"/>
                <a:gd name="T34" fmla="*/ 152 w 164"/>
                <a:gd name="T35" fmla="*/ 4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57">
                  <a:moveTo>
                    <a:pt x="14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7" y="57"/>
                    <a:pt x="15" y="57"/>
                  </a:cubicBezTo>
                  <a:cubicBezTo>
                    <a:pt x="149" y="57"/>
                    <a:pt x="149" y="57"/>
                    <a:pt x="149" y="57"/>
                  </a:cubicBezTo>
                  <a:cubicBezTo>
                    <a:pt x="158" y="57"/>
                    <a:pt x="164" y="50"/>
                    <a:pt x="164" y="42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6"/>
                    <a:pt x="158" y="0"/>
                    <a:pt x="149" y="0"/>
                  </a:cubicBezTo>
                  <a:close/>
                  <a:moveTo>
                    <a:pt x="152" y="42"/>
                  </a:moveTo>
                  <a:cubicBezTo>
                    <a:pt x="152" y="44"/>
                    <a:pt x="151" y="45"/>
                    <a:pt x="149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5"/>
                    <a:pt x="12" y="44"/>
                    <a:pt x="12" y="4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2"/>
                    <a:pt x="1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1" y="12"/>
                    <a:pt x="152" y="13"/>
                    <a:pt x="152" y="15"/>
                  </a:cubicBezTo>
                  <a:lnTo>
                    <a:pt x="152" y="42"/>
                  </a:ln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69067CD3-6931-448D-A99F-1F2CF4783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" y="2786"/>
              <a:ext cx="267" cy="48"/>
            </a:xfrm>
            <a:custGeom>
              <a:avLst/>
              <a:gdLst>
                <a:gd name="T0" fmla="*/ 4 w 112"/>
                <a:gd name="T1" fmla="*/ 20 h 20"/>
                <a:gd name="T2" fmla="*/ 109 w 112"/>
                <a:gd name="T3" fmla="*/ 20 h 20"/>
                <a:gd name="T4" fmla="*/ 112 w 112"/>
                <a:gd name="T5" fmla="*/ 17 h 20"/>
                <a:gd name="T6" fmla="*/ 112 w 112"/>
                <a:gd name="T7" fmla="*/ 3 h 20"/>
                <a:gd name="T8" fmla="*/ 109 w 112"/>
                <a:gd name="T9" fmla="*/ 0 h 20"/>
                <a:gd name="T10" fmla="*/ 4 w 112"/>
                <a:gd name="T11" fmla="*/ 0 h 20"/>
                <a:gd name="T12" fmla="*/ 0 w 112"/>
                <a:gd name="T13" fmla="*/ 3 h 20"/>
                <a:gd name="T14" fmla="*/ 0 w 112"/>
                <a:gd name="T15" fmla="*/ 17 h 20"/>
                <a:gd name="T16" fmla="*/ 4 w 112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20">
                  <a:moveTo>
                    <a:pt x="4" y="20"/>
                  </a:moveTo>
                  <a:cubicBezTo>
                    <a:pt x="109" y="20"/>
                    <a:pt x="109" y="20"/>
                    <a:pt x="109" y="20"/>
                  </a:cubicBezTo>
                  <a:cubicBezTo>
                    <a:pt x="111" y="20"/>
                    <a:pt x="112" y="19"/>
                    <a:pt x="112" y="17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2" y="1"/>
                    <a:pt x="111" y="0"/>
                    <a:pt x="10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0"/>
                    <a:pt x="4" y="20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5292432-2103-4866-9881-3A4C20E06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3031"/>
              <a:ext cx="401" cy="398"/>
            </a:xfrm>
            <a:custGeom>
              <a:avLst/>
              <a:gdLst>
                <a:gd name="T0" fmla="*/ 84 w 168"/>
                <a:gd name="T1" fmla="*/ 0 h 167"/>
                <a:gd name="T2" fmla="*/ 0 w 168"/>
                <a:gd name="T3" fmla="*/ 83 h 167"/>
                <a:gd name="T4" fmla="*/ 84 w 168"/>
                <a:gd name="T5" fmla="*/ 167 h 167"/>
                <a:gd name="T6" fmla="*/ 168 w 168"/>
                <a:gd name="T7" fmla="*/ 83 h 167"/>
                <a:gd name="T8" fmla="*/ 84 w 168"/>
                <a:gd name="T9" fmla="*/ 0 h 167"/>
                <a:gd name="T10" fmla="*/ 84 w 168"/>
                <a:gd name="T11" fmla="*/ 151 h 167"/>
                <a:gd name="T12" fmla="*/ 16 w 168"/>
                <a:gd name="T13" fmla="*/ 83 h 167"/>
                <a:gd name="T14" fmla="*/ 84 w 168"/>
                <a:gd name="T15" fmla="*/ 16 h 167"/>
                <a:gd name="T16" fmla="*/ 152 w 168"/>
                <a:gd name="T17" fmla="*/ 83 h 167"/>
                <a:gd name="T18" fmla="*/ 84 w 168"/>
                <a:gd name="T19" fmla="*/ 15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7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130"/>
                    <a:pt x="38" y="167"/>
                    <a:pt x="84" y="167"/>
                  </a:cubicBezTo>
                  <a:cubicBezTo>
                    <a:pt x="131" y="167"/>
                    <a:pt x="168" y="130"/>
                    <a:pt x="168" y="83"/>
                  </a:cubicBezTo>
                  <a:cubicBezTo>
                    <a:pt x="168" y="37"/>
                    <a:pt x="131" y="0"/>
                    <a:pt x="84" y="0"/>
                  </a:cubicBezTo>
                  <a:close/>
                  <a:moveTo>
                    <a:pt x="84" y="151"/>
                  </a:moveTo>
                  <a:cubicBezTo>
                    <a:pt x="47" y="151"/>
                    <a:pt x="16" y="121"/>
                    <a:pt x="16" y="83"/>
                  </a:cubicBezTo>
                  <a:cubicBezTo>
                    <a:pt x="16" y="46"/>
                    <a:pt x="47" y="16"/>
                    <a:pt x="84" y="16"/>
                  </a:cubicBezTo>
                  <a:cubicBezTo>
                    <a:pt x="122" y="16"/>
                    <a:pt x="152" y="46"/>
                    <a:pt x="152" y="83"/>
                  </a:cubicBezTo>
                  <a:cubicBezTo>
                    <a:pt x="152" y="121"/>
                    <a:pt x="122" y="151"/>
                    <a:pt x="84" y="151"/>
                  </a:cubicBezTo>
                  <a:close/>
                </a:path>
              </a:pathLst>
            </a:cu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9" name="Oval 25">
              <a:extLst>
                <a:ext uri="{FF2B5EF4-FFF2-40B4-BE49-F238E27FC236}">
                  <a16:creationId xmlns:a16="http://schemas.microsoft.com/office/drawing/2014/main" id="{4163E3CA-A68E-48F7-94F1-A72460F25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3" y="3129"/>
              <a:ext cx="202" cy="202"/>
            </a:xfrm>
            <a:prstGeom prst="ellipse">
              <a:avLst/>
            </a:prstGeom>
            <a:solidFill>
              <a:srgbClr val="00A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70" name="Стрелка: вправо 106">
            <a:extLst>
              <a:ext uri="{FF2B5EF4-FFF2-40B4-BE49-F238E27FC236}">
                <a16:creationId xmlns:a16="http://schemas.microsoft.com/office/drawing/2014/main" id="{00D32209-AC8F-435D-8B44-07BA16CE3F50}"/>
              </a:ext>
            </a:extLst>
          </p:cNvPr>
          <p:cNvSpPr/>
          <p:nvPr/>
        </p:nvSpPr>
        <p:spPr>
          <a:xfrm flipV="1">
            <a:off x="1642291" y="4574471"/>
            <a:ext cx="10263622" cy="192516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28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877E8C-561F-42D4-BF22-A761794C857F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047494C-6028-41DB-8579-1CB92AE78762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17AC0C-355B-448B-9E1A-A26A51E9AD21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C061031-25E5-4271-A0DF-DEBCDFE4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75" y="757501"/>
            <a:ext cx="3567917" cy="3567917"/>
          </a:xfrm>
          <a:prstGeom prst="rect">
            <a:avLst/>
          </a:prstGeom>
        </p:spPr>
      </p:pic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5F2CA0B2-6B5C-4971-96FA-4EB5510FD789}"/>
              </a:ext>
            </a:extLst>
          </p:cNvPr>
          <p:cNvGraphicFramePr>
            <a:graphicFrameLocks noGrp="1"/>
          </p:cNvGraphicFramePr>
          <p:nvPr/>
        </p:nvGraphicFramePr>
        <p:xfrm>
          <a:off x="789141" y="1610972"/>
          <a:ext cx="6692314" cy="49964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34714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4K (60fps)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71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8.4M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922375"/>
                  </a:ext>
                </a:extLst>
              </a:tr>
              <a:tr h="271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SENSOR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1/2.8” SONY high quality UHD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CMOS </a:t>
                      </a: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sensor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200018"/>
                  </a:ext>
                </a:extLst>
              </a:tr>
              <a:tr h="427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FORMAT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MJPG/YUY2/H.264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OF VIEW (HORIZONTAL/VERTICAL)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80.8° ~ 7.5° / 49.9° ~ 4.3°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7901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ROTATION RANGE (</a:t>
                      </a: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HORIZONTAL/VERTICAL)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±170⁰ / -30° ~ +90°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39368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LENS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12x, f = 3.47mm ~41.65mm, F 1.84 ~ F 3.72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404561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ZOOM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16x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144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2D &amp; 3D digital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23063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IMAGE FREEZE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Supported</a:t>
                      </a:r>
                      <a:endParaRPr lang="en-GB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7309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AUDIO</a:t>
                      </a:r>
                      <a:r>
                        <a:rPr lang="ru-RU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n-GB" sz="1000" b="1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Supported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2942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36000" indent="0" algn="l" defTabSz="914400" rtl="0" eaLnBrk="1" fontAlgn="ctr" latinLnBrk="0" hangingPunct="1">
                        <a:spcBef>
                          <a:spcPts val="0"/>
                        </a:spcBef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HORIZONTAL &amp; VERTICAL FLIP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Supported (built-in gravity sensor)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938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AI INTELLIGENT TRACKING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Supported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74623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OPERATING SYSTEM 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Windows 7, Windows 8, Windows 10,</a:t>
                      </a:r>
                      <a:r>
                        <a:rPr lang="ru-RU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Windows 11,</a:t>
                      </a: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Mac OS X, Linux, Android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017278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RJ45 (POE) x 1, RS232 IN x1, RS232 OUT x1, RS485 x 1,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HDMI 2.0 x 1, LINE IN 3.5mm Audio Interface x 1, 3G-SDI x 1, USB 3.0 Type-C x 1, JEITA type (DC IN 12V)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, USB Cable,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 Supply,</a:t>
                      </a: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Remote control</a:t>
                      </a:r>
                      <a:endParaRPr lang="en-GB" sz="1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137D179A-08F4-4158-9FD1-C6BCD68D175C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E03F4E1-89C5-497A-A5B8-5CE2BFC2D2EB}"/>
              </a:ext>
            </a:extLst>
          </p:cNvPr>
          <p:cNvSpPr/>
          <p:nvPr/>
        </p:nvSpPr>
        <p:spPr>
          <a:xfrm>
            <a:off x="789141" y="434230"/>
            <a:ext cx="7680604" cy="1011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4K PTZ CAMERA ALPHA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PSVCCU8N002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kumimoji="0" lang="x-none" sz="3200" b="1" i="0" u="none" strike="noStrike" kern="1200" cap="none" spc="0" normalizeH="0" baseline="0" noProof="0" dirty="0">
              <a:ln>
                <a:noFill/>
              </a:ln>
              <a:solidFill>
                <a:srgbClr val="CFD1D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A214B4-832E-4351-B61B-2957149C82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04" y="1610972"/>
            <a:ext cx="3154218" cy="3154218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EE0E3F9-A697-458A-B282-F3C5749C7784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D85FF8CA-B108-418B-B052-E0508ED8F847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3A043F72-7A3C-4BC5-8B17-34EEFEA7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238079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72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9EA1A4-1C4B-4050-9AA4-151904FEC6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89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3211FF-6583-40C7-83F1-3F5C25F50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592183" y="369950"/>
            <a:ext cx="3544812" cy="1094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SPEAKERPHONE</a:t>
            </a:r>
            <a:endParaRPr lang="ru-RU" sz="3200" b="1" dirty="0">
              <a:solidFill>
                <a:srgbClr val="3C50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3200" b="1" dirty="0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endParaRPr lang="x-none" sz="3200" b="1" dirty="0">
              <a:solidFill>
                <a:srgbClr val="A6A6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692" y="560363"/>
            <a:ext cx="28441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METAL CASE</a:t>
            </a:r>
          </a:p>
          <a:p>
            <a:pPr algn="ctr"/>
            <a:r>
              <a:rPr lang="en-US" sz="1400" dirty="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maximum durability</a:t>
            </a:r>
            <a:endParaRPr lang="ru-RU" sz="1400" dirty="0">
              <a:solidFill>
                <a:srgbClr val="CFD1D3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6940" y="560362"/>
            <a:ext cx="2814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WIRELESS&amp; PORTABLE</a:t>
            </a:r>
          </a:p>
          <a:p>
            <a:r>
              <a:rPr lang="en-US" sz="1400" dirty="0"/>
              <a:t>Up to 8 hours of battery life, wireless charging function</a:t>
            </a:r>
            <a:endParaRPr lang="ru-RU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23192" y="5920464"/>
            <a:ext cx="2945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6-ELEMENT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 array and 5m voice pickup omnidirectionally 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8699" y="5920464"/>
            <a:ext cx="255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PLUG&amp;PLAY</a:t>
            </a:r>
          </a:p>
          <a:p>
            <a:r>
              <a:rPr lang="en-US" sz="1400" dirty="0"/>
              <a:t>Bluetooth/USB/AUX connection</a:t>
            </a:r>
            <a:endParaRPr lang="ru-RU" sz="1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D083F5-B5F4-4BE6-9ADC-E46C60E698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3" y="6144954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9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08DA3-E6CE-4A45-AEAD-19ED0B82AD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048"/>
            <a:ext cx="6858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90086" y="1698198"/>
            <a:ext cx="4080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Wireless and portable.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It's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grab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-n-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solution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err="1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online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communication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490086" y="592361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SPEAKERPHONE ALPHA 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lang="en-US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PVCSN0M601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lang="x-none" sz="3200" dirty="0">
              <a:solidFill>
                <a:srgbClr val="CFD1D3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Пятиугольник 13"/>
          <p:cNvSpPr/>
          <p:nvPr/>
        </p:nvSpPr>
        <p:spPr>
          <a:xfrm>
            <a:off x="7684" y="2603374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Compatible with most OS and devices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Multiboards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laptops, PCs, smartphones, etc.</a:t>
            </a:r>
          </a:p>
        </p:txBody>
      </p:sp>
      <p:sp>
        <p:nvSpPr>
          <p:cNvPr id="15" name="Пятиугольник 14"/>
          <p:cNvSpPr/>
          <p:nvPr/>
        </p:nvSpPr>
        <p:spPr>
          <a:xfrm>
            <a:off x="7684" y="3349372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Plug&amp;play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function. Can be connected via Bluetooth, USB or AUX cables. </a:t>
            </a:r>
          </a:p>
        </p:txBody>
      </p:sp>
      <p:sp>
        <p:nvSpPr>
          <p:cNvPr id="16" name="Пятиугольник 15"/>
          <p:cNvSpPr/>
          <p:nvPr/>
        </p:nvSpPr>
        <p:spPr>
          <a:xfrm>
            <a:off x="10661" y="4092737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and minimal design, balanced pricing</a:t>
            </a:r>
          </a:p>
        </p:txBody>
      </p:sp>
      <p:sp>
        <p:nvSpPr>
          <p:cNvPr id="17" name="Пятиугольник 16"/>
          <p:cNvSpPr/>
          <p:nvPr/>
        </p:nvSpPr>
        <p:spPr>
          <a:xfrm>
            <a:off x="0" y="5586060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Perfect to use at open office spaces, meeting rooms of any size, executive office, etc.</a:t>
            </a:r>
          </a:p>
        </p:txBody>
      </p:sp>
      <p:sp>
        <p:nvSpPr>
          <p:cNvPr id="10" name="Пятиугольник 9"/>
          <p:cNvSpPr/>
          <p:nvPr/>
        </p:nvSpPr>
        <p:spPr>
          <a:xfrm>
            <a:off x="10661" y="4838735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Supports wireless charging, up to 8 hours of battery life 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4027A04-4464-461E-85CD-E4EF5160D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268446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9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877E8C-561F-42D4-BF22-A761794C857F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047494C-6028-41DB-8579-1CB92AE78762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17AC0C-355B-448B-9E1A-A26A51E9AD21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37D179A-08F4-4158-9FD1-C6BCD68D175C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9EA1A4-1C4B-4050-9AA4-151904FEC6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0A17DE5-C6A3-4683-A835-F85D480143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35" y="1877103"/>
            <a:ext cx="3286958" cy="2198130"/>
          </a:xfrm>
          <a:prstGeom prst="rect">
            <a:avLst/>
          </a:prstGeom>
        </p:spPr>
      </p:pic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48CAE00F-F36C-42C6-95FA-4588CE3B6544}"/>
              </a:ext>
            </a:extLst>
          </p:cNvPr>
          <p:cNvGraphicFramePr>
            <a:graphicFrameLocks noGrp="1"/>
          </p:cNvGraphicFramePr>
          <p:nvPr/>
        </p:nvGraphicFramePr>
        <p:xfrm>
          <a:off x="789141" y="1682010"/>
          <a:ext cx="6237018" cy="47864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3179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MICROPHONE</a:t>
                      </a:r>
                      <a:endParaRPr lang="en-GB" sz="1000" b="1" dirty="0">
                        <a:solidFill>
                          <a:srgbClr val="FFFF00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6-Element Array, Omnidirectional</a:t>
                      </a:r>
                      <a:endParaRPr lang="en-GB" sz="1000" kern="1200" dirty="0">
                        <a:solidFill>
                          <a:srgbClr val="FF0000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2D; 3D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857359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VOICE PICKUP RANGE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5m (Radius)</a:t>
                      </a:r>
                      <a:endParaRPr lang="en-GB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4694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SPEAKER SOUND CHANNEL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1.0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POWER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 x 5W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517721"/>
                  </a:ext>
                </a:extLst>
              </a:tr>
              <a:tr h="4852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Type-C x 1 (Audio IN/OUT + Charge 5V/2A), AUX 3.5mm x 1 (Audio IN/OUT), BT4.2+EDR 2.4GHz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LED INDICATOR LIGHT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Power/Volume/Button/Battery charge 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303237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BATTERY CAPACITY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7.4V/2200mAh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915688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BATTERY CHARGING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Wired: 5V/2A, Wireless: 5W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446297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CONTINUOUS WORKING TIME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8h (Voice communication with the maximum volume)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23950"/>
                  </a:ext>
                </a:extLst>
              </a:tr>
              <a:tr h="4852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(DIAMETER x HEIGHT), MM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120 x 36.5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301249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WEIGHT (NET/GROSS), g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400 / 810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496516"/>
                  </a:ext>
                </a:extLst>
              </a:tr>
              <a:tr h="485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card, USB Type-C Cable x 1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ru-RU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Audio Cable </a:t>
                      </a:r>
                      <a:r>
                        <a:rPr lang="ru-RU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3.5</a:t>
                      </a:r>
                      <a:r>
                        <a:rPr 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mm x 1</a:t>
                      </a:r>
                      <a:r>
                        <a:rPr lang="ru-RU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USB Dongle(Bluetooth)</a:t>
                      </a:r>
                      <a:r>
                        <a:rPr lang="ru-RU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 1, </a:t>
                      </a: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Power</a:t>
                      </a:r>
                      <a:r>
                        <a:rPr lang="en-US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adapter x 1</a:t>
                      </a:r>
                      <a:endParaRPr lang="en-US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E649445-9104-4A90-A39F-4ADB32DD2999}"/>
              </a:ext>
            </a:extLst>
          </p:cNvPr>
          <p:cNvSpPr/>
          <p:nvPr/>
        </p:nvSpPr>
        <p:spPr>
          <a:xfrm>
            <a:off x="789141" y="590488"/>
            <a:ext cx="7680604" cy="50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SPEAKERPHONE </a:t>
            </a:r>
            <a:r>
              <a:rPr lang="en-US" sz="3200" b="1" dirty="0">
                <a:solidFill>
                  <a:srgbClr val="3C5098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ALPHA </a:t>
            </a: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PVCSN0M601</a:t>
            </a: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x-none" sz="3200" b="1" dirty="0">
              <a:solidFill>
                <a:srgbClr val="CFD1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DF15381-24BB-443D-9606-446A36D7580B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7BB899AF-85C7-4A47-B8A7-6BC4C256FFF5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0E62F527-F3A7-49FD-A1BE-0D63A494A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484588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$127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$156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500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64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B0702B-BFE4-4757-BAE1-11C34B0E5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4216198" y="3005504"/>
            <a:ext cx="3751868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COMING SOON…</a:t>
            </a:r>
            <a:endParaRPr lang="x-none" sz="3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F8F9E3-1AA5-49D5-A8F0-CE206CEF6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2" y="6289469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32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2257BE-EC92-4856-A02C-DA6390B20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01730" y="5434037"/>
            <a:ext cx="27490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ADVANCED SOUND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 built-in microphones with 5m voice pickup range for comfortable audio collaboration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0041" y="381105"/>
            <a:ext cx="21846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Resolution and 30fps for clear image and max realism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07353" y="1783204"/>
                <a:ext cx="2184647" cy="622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ru-RU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136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136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98</m:t>
                          </m:r>
                        </m:e>
                        <m:sup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136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1363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363A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Field of view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1363A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353" y="1783204"/>
                <a:ext cx="2184647" cy="62254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868215" y="1034791"/>
            <a:ext cx="3230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AI </a:t>
            </a:r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INTELLIGENT TRACKING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Presenter smooth automatic tracking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3676" y="4155234"/>
            <a:ext cx="21846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e-PTZ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UVC / IR remote control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4B1626E-1C5F-4521-B1ED-5927566D6FF4}"/>
              </a:ext>
            </a:extLst>
          </p:cNvPr>
          <p:cNvSpPr txBox="1">
            <a:spLocks/>
          </p:cNvSpPr>
          <p:nvPr/>
        </p:nvSpPr>
        <p:spPr>
          <a:xfrm>
            <a:off x="386505" y="611295"/>
            <a:ext cx="4203424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8MP UHD CAMERA</a:t>
            </a:r>
            <a:endParaRPr kumimoji="0" lang="x-none" sz="2800" b="1" i="0" u="none" strike="noStrike" kern="1200" cap="none" spc="0" normalizeH="0" baseline="0" noProof="0" dirty="0">
              <a:ln>
                <a:noFill/>
              </a:ln>
              <a:solidFill>
                <a:srgbClr val="3C5098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4D0D4-2E60-49DF-BF12-D0525AAF4F0C}"/>
              </a:ext>
            </a:extLst>
          </p:cNvPr>
          <p:cNvSpPr txBox="1"/>
          <p:nvPr/>
        </p:nvSpPr>
        <p:spPr>
          <a:xfrm>
            <a:off x="6775891" y="4967226"/>
            <a:ext cx="21846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METAL CASE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maximum durability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31BEF49-A493-4A35-A74D-EAFEF0FF4B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22" y="6289469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8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050BA3-6DD2-473D-A488-A37BFCEEE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554461" y="1797424"/>
            <a:ext cx="408076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Small &amp; functional video conferencing solution for smooth and clear collaboration.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Пятиугольник 10"/>
          <p:cNvSpPr/>
          <p:nvPr/>
        </p:nvSpPr>
        <p:spPr>
          <a:xfrm flipH="1">
            <a:off x="7554461" y="2958043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Compatible with most OS and devices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Multiboards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laptops, PCs, smartphones, etc.</a:t>
            </a:r>
          </a:p>
        </p:txBody>
      </p:sp>
      <p:sp>
        <p:nvSpPr>
          <p:cNvPr id="15" name="Пятиугольник 14"/>
          <p:cNvSpPr/>
          <p:nvPr/>
        </p:nvSpPr>
        <p:spPr>
          <a:xfrm flipH="1">
            <a:off x="7554461" y="3704041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Unrivaled picture quality with 8.5MP camera and 4K resolution</a:t>
            </a:r>
          </a:p>
        </p:txBody>
      </p:sp>
      <p:sp>
        <p:nvSpPr>
          <p:cNvPr id="18" name="Пятиугольник 17"/>
          <p:cNvSpPr/>
          <p:nvPr/>
        </p:nvSpPr>
        <p:spPr>
          <a:xfrm flipH="1">
            <a:off x="7557438" y="4447406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Plug&amp;Play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function. USB Type-C connection. Can be installed on screen, wall or on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tripod</a:t>
            </a:r>
          </a:p>
        </p:txBody>
      </p:sp>
      <p:sp>
        <p:nvSpPr>
          <p:cNvPr id="20" name="Пятиугольник 19"/>
          <p:cNvSpPr/>
          <p:nvPr/>
        </p:nvSpPr>
        <p:spPr>
          <a:xfrm flipH="1">
            <a:off x="7546777" y="5940729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Perfect to use at open office spaces, small meeting rooms, executive office, etc.</a:t>
            </a:r>
          </a:p>
        </p:txBody>
      </p:sp>
      <p:sp>
        <p:nvSpPr>
          <p:cNvPr id="21" name="Пятиугольник 20"/>
          <p:cNvSpPr/>
          <p:nvPr/>
        </p:nvSpPr>
        <p:spPr>
          <a:xfrm flipH="1">
            <a:off x="7557438" y="5193404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Smooth and minimal design, balanced pricing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775B836-156F-40A1-9B68-13E7E7B9329A}"/>
              </a:ext>
            </a:extLst>
          </p:cNvPr>
          <p:cNvSpPr txBox="1">
            <a:spLocks/>
          </p:cNvSpPr>
          <p:nvPr/>
        </p:nvSpPr>
        <p:spPr>
          <a:xfrm>
            <a:off x="7546777" y="589550"/>
            <a:ext cx="5020235" cy="9817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8MP UHD CAMERA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(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</a:t>
            </a:r>
            <a:r>
              <a:rPr lang="en-US" sz="3200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VCCU8M201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)</a:t>
            </a:r>
            <a:endParaRPr kumimoji="0" lang="x-none" sz="3200" b="0" i="0" u="none" strike="noStrike" kern="1200" cap="none" spc="0" normalizeH="0" baseline="0" noProof="0" dirty="0">
              <a:ln>
                <a:noFill/>
              </a:ln>
              <a:solidFill>
                <a:srgbClr val="CFD1D3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728976C-4539-4436-BE1D-50BD0886E7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22" y="6289469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8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789141" y="1624032"/>
          <a:ext cx="6237018" cy="492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4K (30fps)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8.5M</a:t>
                      </a:r>
                      <a:endParaRPr lang="en-GB" sz="1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IMAGE SENSOR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1/2.5” SONY Low Illumination sensor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20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FORMAT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MJPG/YUY2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OF VIEW 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DFOV: 98⁰ HFOV: 90⁰ VFOV: 60⁰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7901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FOC</a:t>
                      </a: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</a:t>
                      </a: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TYPE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Fixed focal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2192175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ZOOM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16x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12194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EPTZ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Yes (UVC / IR remote control)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511850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NOISE REDUCTION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2D; 3D noise reduction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23063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WHITE BALANCE/ EXPOSURE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Auto/Auto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10293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MICROPHONE QUANTITY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2218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VOICE PICUP RANGE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0.3~5m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2942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AI INTELLIGENT TRACKING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Supported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9547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2.0 Type-C 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ROTATION ANGLE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360⁰ degree adjustable rotation </a:t>
                      </a:r>
                      <a:endParaRPr lang="en-US" altLang="zh-CN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90955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(</a:t>
                      </a: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LxHxD</a:t>
                      </a: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131.0 x 52.0 x 53.6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30124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card, USB Cable 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AA112DA-AD28-4BC5-86A1-674B9A4E11B3}"/>
              </a:ext>
            </a:extLst>
          </p:cNvPr>
          <p:cNvSpPr/>
          <p:nvPr/>
        </p:nvSpPr>
        <p:spPr>
          <a:xfrm>
            <a:off x="789141" y="434230"/>
            <a:ext cx="7680604" cy="1011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8MP UHD CAMERA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PSVCCU8M201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kumimoji="0" lang="x-none" sz="3200" b="1" i="0" u="none" strike="noStrike" kern="1200" cap="none" spc="0" normalizeH="0" baseline="0" noProof="0" dirty="0">
              <a:ln>
                <a:noFill/>
              </a:ln>
              <a:solidFill>
                <a:srgbClr val="CFD1D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BC68B5-1C8A-4423-A1CB-C6ADEEDC88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E3EE7B-A8FC-4D25-9041-689E0AC719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98775" y="2094110"/>
            <a:ext cx="3986343" cy="158547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7C34037-867F-4537-98B6-F767313E8C4B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386A527B-D93F-48C6-89F9-05B994027E94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5A2E611F-13C7-4769-B0A1-D7088BC3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227071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EST. 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EST. 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99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122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1000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42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B802B08-08CD-49FA-ABFC-8029A762FC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E9EA8C5D-1C8B-4896-9C49-0CD8B336C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04B559F-EADB-487D-853B-7DB555CB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348" y="2369802"/>
              <a:ext cx="2862611" cy="2862611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52CF74A-3545-4872-B11C-074999594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8279" y="3159710"/>
              <a:ext cx="709774" cy="709774"/>
            </a:xfrm>
            <a:prstGeom prst="rect">
              <a:avLst/>
            </a:prstGeom>
          </p:spPr>
        </p:pic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2" y="305296"/>
            <a:ext cx="3588098" cy="846992"/>
          </a:xfrm>
        </p:spPr>
        <p:txBody>
          <a:bodyPr anchor="t">
            <a:noAutofit/>
          </a:bodyPr>
          <a:lstStyle/>
          <a:p>
            <a:pPr algn="l"/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 BAR </a:t>
            </a:r>
            <a:r>
              <a:rPr lang="en-GB" sz="3200" b="1" dirty="0">
                <a:solidFill>
                  <a:srgbClr val="BDC6C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GAMMA</a:t>
            </a:r>
            <a:endParaRPr lang="x-none" sz="3200" b="1" dirty="0">
              <a:solidFill>
                <a:srgbClr val="BDC6C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83013" y="4786772"/>
            <a:ext cx="2078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Camera with 5X digital zoom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9739" y="2006743"/>
            <a:ext cx="2025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ALL-IN-ONE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Camera, speaker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microphone 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5066" y="1244774"/>
            <a:ext cx="206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 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rray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 voice pickup range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5053" y="4890998"/>
            <a:ext cx="2184647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128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Viewing Angle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76458" y="2075771"/>
            <a:ext cx="2477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ADVANCED SOUND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Noise reduction and echo cancelation features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0FD4FBE-7E99-4991-8F2A-FDA5434FDD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6116643"/>
            <a:ext cx="1040492" cy="3820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B26C07-FF1A-4105-8389-F7F1967E869D}"/>
              </a:ext>
            </a:extLst>
          </p:cNvPr>
          <p:cNvSpPr txBox="1"/>
          <p:nvPr/>
        </p:nvSpPr>
        <p:spPr>
          <a:xfrm>
            <a:off x="6708513" y="5701144"/>
            <a:ext cx="33767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AI INTELLIGENT TRACKING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Presenter smooth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automatic tracking</a:t>
            </a:r>
          </a:p>
        </p:txBody>
      </p:sp>
    </p:spTree>
    <p:extLst>
      <p:ext uri="{BB962C8B-B14F-4D97-AF65-F5344CB8AC3E}">
        <p14:creationId xmlns:p14="http://schemas.microsoft.com/office/powerpoint/2010/main" val="397620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AE3B9C-7E7F-4456-AB68-7079A272DD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81000" y="1514037"/>
            <a:ext cx="46375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All-in-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 solution for online collaboration: 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ntegrate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conference camera, microphone and speaker in one device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plug&amp;play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363A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simplified setup.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381000" y="510547"/>
            <a:ext cx="4753708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 BAR GAMMA </a:t>
            </a:r>
            <a:r>
              <a:rPr lang="en-GB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(PVCCU8M601)</a:t>
            </a:r>
            <a:endParaRPr lang="x-none" sz="3200" dirty="0">
              <a:solidFill>
                <a:srgbClr val="CFD1D3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Пятиугольник 7"/>
          <p:cNvSpPr/>
          <p:nvPr/>
        </p:nvSpPr>
        <p:spPr>
          <a:xfrm>
            <a:off x="0" y="2933439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Compatible with most OS and devices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Multiboards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laptops, PCs, etc.</a:t>
            </a:r>
          </a:p>
        </p:txBody>
      </p:sp>
      <p:sp>
        <p:nvSpPr>
          <p:cNvPr id="9" name="Пятиугольник 8"/>
          <p:cNvSpPr/>
          <p:nvPr/>
        </p:nvSpPr>
        <p:spPr>
          <a:xfrm>
            <a:off x="0" y="3593142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Handles different lightning environments, reduces image noise under low illumination   </a:t>
            </a:r>
          </a:p>
        </p:txBody>
      </p:sp>
      <p:sp>
        <p:nvSpPr>
          <p:cNvPr id="10" name="Пятиугольник 9"/>
          <p:cNvSpPr/>
          <p:nvPr/>
        </p:nvSpPr>
        <p:spPr>
          <a:xfrm>
            <a:off x="2977" y="4252845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Easy &amp; flexible installation: mount on the wall, put it on a desk or fix it on the screen</a:t>
            </a:r>
          </a:p>
        </p:txBody>
      </p:sp>
      <p:sp>
        <p:nvSpPr>
          <p:cNvPr id="11" name="Пятиугольник 10"/>
          <p:cNvSpPr/>
          <p:nvPr/>
        </p:nvSpPr>
        <p:spPr>
          <a:xfrm>
            <a:off x="2977" y="4916274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Smooth and minimal design, balanced pricing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Пятиугольник 10">
            <a:extLst>
              <a:ext uri="{FF2B5EF4-FFF2-40B4-BE49-F238E27FC236}">
                <a16:creationId xmlns:a16="http://schemas.microsoft.com/office/drawing/2014/main" id="{9B0BD3BB-6963-4AA2-871F-AFEC7C352787}"/>
              </a:ext>
            </a:extLst>
          </p:cNvPr>
          <p:cNvSpPr/>
          <p:nvPr/>
        </p:nvSpPr>
        <p:spPr>
          <a:xfrm>
            <a:off x="2977" y="5579703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Perfect to use at open office spaces, small and medium meeting rooms, executive office, etc.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06C40A2-10F3-467B-8FAE-D7524C3475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268446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4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A3C41AF-1208-45D2-86DE-F09BE255694C}"/>
              </a:ext>
            </a:extLst>
          </p:cNvPr>
          <p:cNvSpPr/>
          <p:nvPr/>
        </p:nvSpPr>
        <p:spPr>
          <a:xfrm>
            <a:off x="132406" y="1066571"/>
            <a:ext cx="11924309" cy="476915"/>
          </a:xfrm>
          <a:prstGeom prst="rect">
            <a:avLst/>
          </a:prstGeom>
          <a:solidFill>
            <a:srgbClr val="767B81"/>
          </a:solidFill>
          <a:ln>
            <a:solidFill>
              <a:srgbClr val="767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525102" y="302066"/>
            <a:ext cx="8980437" cy="62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374" indent="-190528" defTabSz="609692">
              <a:spcBef>
                <a:spcPct val="20000"/>
              </a:spcBef>
              <a:buFont typeface="Arial" pitchFamily="34" charset="0"/>
              <a:buChar char="–"/>
              <a:defRPr sz="1867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2114" indent="-152423" defTabSz="609692">
              <a:spcBef>
                <a:spcPct val="20000"/>
              </a:spcBef>
              <a:buFont typeface="Arial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960" indent="-152423" defTabSz="609692">
              <a:spcBef>
                <a:spcPct val="20000"/>
              </a:spcBef>
              <a:buFont typeface="Arial" pitchFamily="34" charset="0"/>
              <a:buChar char="–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806" indent="-152423" defTabSz="609692">
              <a:spcBef>
                <a:spcPct val="20000"/>
              </a:spcBef>
              <a:buFont typeface="Arial" pitchFamily="34" charset="0"/>
              <a:buChar char="»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6652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6pPr>
            <a:lvl7pPr marL="198149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7pPr>
            <a:lvl8pPr marL="2286343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8pPr>
            <a:lvl9pPr marL="259118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VCS RoadMap, H1’2023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2997567" y="1076685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Q1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5477802" y="1076685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Q2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7958037" y="1076685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Q3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10438271" y="1076685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Q4</a:t>
            </a:r>
          </a:p>
        </p:txBody>
      </p:sp>
      <p:grpSp>
        <p:nvGrpSpPr>
          <p:cNvPr id="364" name="Group 75">
            <a:extLst>
              <a:ext uri="{FF2B5EF4-FFF2-40B4-BE49-F238E27FC236}">
                <a16:creationId xmlns:a16="http://schemas.microsoft.com/office/drawing/2014/main" id="{90A488DE-EFF6-4D5F-A73A-A910B6364F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7830" y="3552215"/>
            <a:ext cx="286956" cy="327800"/>
            <a:chOff x="4488" y="2832"/>
            <a:chExt cx="822" cy="939"/>
          </a:xfrm>
          <a:solidFill>
            <a:srgbClr val="00A7FF"/>
          </a:solidFill>
        </p:grpSpPr>
        <p:sp>
          <p:nvSpPr>
            <p:cNvPr id="365" name="Freeform 76">
              <a:extLst>
                <a:ext uri="{FF2B5EF4-FFF2-40B4-BE49-F238E27FC236}">
                  <a16:creationId xmlns:a16="http://schemas.microsoft.com/office/drawing/2014/main" id="{C94BC6B3-ACF3-47AA-8879-629903BA9C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8" y="3093"/>
              <a:ext cx="822" cy="678"/>
            </a:xfrm>
            <a:custGeom>
              <a:avLst/>
              <a:gdLst>
                <a:gd name="T0" fmla="*/ 345 w 345"/>
                <a:gd name="T1" fmla="*/ 77 h 285"/>
                <a:gd name="T2" fmla="*/ 172 w 345"/>
                <a:gd name="T3" fmla="*/ 0 h 285"/>
                <a:gd name="T4" fmla="*/ 0 w 345"/>
                <a:gd name="T5" fmla="*/ 77 h 285"/>
                <a:gd name="T6" fmla="*/ 0 w 345"/>
                <a:gd name="T7" fmla="*/ 77 h 285"/>
                <a:gd name="T8" fmla="*/ 0 w 345"/>
                <a:gd name="T9" fmla="*/ 117 h 285"/>
                <a:gd name="T10" fmla="*/ 0 w 345"/>
                <a:gd name="T11" fmla="*/ 173 h 285"/>
                <a:gd name="T12" fmla="*/ 0 w 345"/>
                <a:gd name="T13" fmla="*/ 210 h 285"/>
                <a:gd name="T14" fmla="*/ 172 w 345"/>
                <a:gd name="T15" fmla="*/ 285 h 285"/>
                <a:gd name="T16" fmla="*/ 345 w 345"/>
                <a:gd name="T17" fmla="*/ 210 h 285"/>
                <a:gd name="T18" fmla="*/ 345 w 345"/>
                <a:gd name="T19" fmla="*/ 173 h 285"/>
                <a:gd name="T20" fmla="*/ 345 w 345"/>
                <a:gd name="T21" fmla="*/ 117 h 285"/>
                <a:gd name="T22" fmla="*/ 345 w 345"/>
                <a:gd name="T23" fmla="*/ 77 h 285"/>
                <a:gd name="T24" fmla="*/ 172 w 345"/>
                <a:gd name="T25" fmla="*/ 18 h 285"/>
                <a:gd name="T26" fmla="*/ 273 w 345"/>
                <a:gd name="T27" fmla="*/ 61 h 285"/>
                <a:gd name="T28" fmla="*/ 172 w 345"/>
                <a:gd name="T29" fmla="*/ 103 h 285"/>
                <a:gd name="T30" fmla="*/ 72 w 345"/>
                <a:gd name="T31" fmla="*/ 61 h 285"/>
                <a:gd name="T32" fmla="*/ 172 w 345"/>
                <a:gd name="T33" fmla="*/ 18 h 285"/>
                <a:gd name="T34" fmla="*/ 172 w 345"/>
                <a:gd name="T35" fmla="*/ 269 h 285"/>
                <a:gd name="T36" fmla="*/ 16 w 345"/>
                <a:gd name="T37" fmla="*/ 210 h 285"/>
                <a:gd name="T38" fmla="*/ 16 w 345"/>
                <a:gd name="T39" fmla="*/ 205 h 285"/>
                <a:gd name="T40" fmla="*/ 172 w 345"/>
                <a:gd name="T41" fmla="*/ 249 h 285"/>
                <a:gd name="T42" fmla="*/ 329 w 345"/>
                <a:gd name="T43" fmla="*/ 205 h 285"/>
                <a:gd name="T44" fmla="*/ 329 w 345"/>
                <a:gd name="T45" fmla="*/ 210 h 285"/>
                <a:gd name="T46" fmla="*/ 172 w 345"/>
                <a:gd name="T47" fmla="*/ 269 h 285"/>
                <a:gd name="T48" fmla="*/ 329 w 345"/>
                <a:gd name="T49" fmla="*/ 173 h 285"/>
                <a:gd name="T50" fmla="*/ 172 w 345"/>
                <a:gd name="T51" fmla="*/ 233 h 285"/>
                <a:gd name="T52" fmla="*/ 16 w 345"/>
                <a:gd name="T53" fmla="*/ 173 h 285"/>
                <a:gd name="T54" fmla="*/ 16 w 345"/>
                <a:gd name="T55" fmla="*/ 117 h 285"/>
                <a:gd name="T56" fmla="*/ 16 w 345"/>
                <a:gd name="T57" fmla="*/ 109 h 285"/>
                <a:gd name="T58" fmla="*/ 172 w 345"/>
                <a:gd name="T59" fmla="*/ 153 h 285"/>
                <a:gd name="T60" fmla="*/ 329 w 345"/>
                <a:gd name="T61" fmla="*/ 109 h 285"/>
                <a:gd name="T62" fmla="*/ 329 w 345"/>
                <a:gd name="T63" fmla="*/ 117 h 285"/>
                <a:gd name="T64" fmla="*/ 329 w 345"/>
                <a:gd name="T65" fmla="*/ 1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5" h="285">
                  <a:moveTo>
                    <a:pt x="345" y="77"/>
                  </a:moveTo>
                  <a:cubicBezTo>
                    <a:pt x="345" y="34"/>
                    <a:pt x="269" y="0"/>
                    <a:pt x="172" y="0"/>
                  </a:cubicBezTo>
                  <a:cubicBezTo>
                    <a:pt x="75" y="0"/>
                    <a:pt x="0" y="34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52"/>
                    <a:pt x="75" y="285"/>
                    <a:pt x="172" y="285"/>
                  </a:cubicBezTo>
                  <a:cubicBezTo>
                    <a:pt x="269" y="285"/>
                    <a:pt x="345" y="252"/>
                    <a:pt x="345" y="210"/>
                  </a:cubicBezTo>
                  <a:cubicBezTo>
                    <a:pt x="345" y="173"/>
                    <a:pt x="345" y="173"/>
                    <a:pt x="345" y="173"/>
                  </a:cubicBezTo>
                  <a:cubicBezTo>
                    <a:pt x="345" y="117"/>
                    <a:pt x="345" y="117"/>
                    <a:pt x="345" y="117"/>
                  </a:cubicBezTo>
                  <a:cubicBezTo>
                    <a:pt x="345" y="77"/>
                    <a:pt x="345" y="77"/>
                    <a:pt x="345" y="77"/>
                  </a:cubicBezTo>
                  <a:close/>
                  <a:moveTo>
                    <a:pt x="172" y="18"/>
                  </a:moveTo>
                  <a:cubicBezTo>
                    <a:pt x="228" y="18"/>
                    <a:pt x="273" y="37"/>
                    <a:pt x="273" y="61"/>
                  </a:cubicBezTo>
                  <a:cubicBezTo>
                    <a:pt x="273" y="84"/>
                    <a:pt x="228" y="103"/>
                    <a:pt x="172" y="103"/>
                  </a:cubicBezTo>
                  <a:cubicBezTo>
                    <a:pt x="117" y="103"/>
                    <a:pt x="72" y="84"/>
                    <a:pt x="72" y="61"/>
                  </a:cubicBezTo>
                  <a:cubicBezTo>
                    <a:pt x="72" y="37"/>
                    <a:pt x="117" y="18"/>
                    <a:pt x="172" y="18"/>
                  </a:cubicBezTo>
                  <a:close/>
                  <a:moveTo>
                    <a:pt x="172" y="269"/>
                  </a:moveTo>
                  <a:cubicBezTo>
                    <a:pt x="80" y="269"/>
                    <a:pt x="16" y="238"/>
                    <a:pt x="16" y="210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43" y="231"/>
                    <a:pt x="102" y="249"/>
                    <a:pt x="172" y="249"/>
                  </a:cubicBezTo>
                  <a:cubicBezTo>
                    <a:pt x="243" y="249"/>
                    <a:pt x="302" y="231"/>
                    <a:pt x="329" y="205"/>
                  </a:cubicBezTo>
                  <a:cubicBezTo>
                    <a:pt x="329" y="210"/>
                    <a:pt x="329" y="210"/>
                    <a:pt x="329" y="210"/>
                  </a:cubicBezTo>
                  <a:cubicBezTo>
                    <a:pt x="329" y="238"/>
                    <a:pt x="265" y="269"/>
                    <a:pt x="172" y="269"/>
                  </a:cubicBezTo>
                  <a:close/>
                  <a:moveTo>
                    <a:pt x="329" y="173"/>
                  </a:moveTo>
                  <a:cubicBezTo>
                    <a:pt x="329" y="202"/>
                    <a:pt x="266" y="233"/>
                    <a:pt x="172" y="233"/>
                  </a:cubicBezTo>
                  <a:cubicBezTo>
                    <a:pt x="79" y="233"/>
                    <a:pt x="16" y="202"/>
                    <a:pt x="16" y="173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43" y="136"/>
                    <a:pt x="102" y="153"/>
                    <a:pt x="172" y="153"/>
                  </a:cubicBezTo>
                  <a:cubicBezTo>
                    <a:pt x="243" y="153"/>
                    <a:pt x="302" y="136"/>
                    <a:pt x="329" y="109"/>
                  </a:cubicBezTo>
                  <a:cubicBezTo>
                    <a:pt x="329" y="117"/>
                    <a:pt x="329" y="117"/>
                    <a:pt x="329" y="117"/>
                  </a:cubicBezTo>
                  <a:lnTo>
                    <a:pt x="329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6" name="Freeform 77">
              <a:extLst>
                <a:ext uri="{FF2B5EF4-FFF2-40B4-BE49-F238E27FC236}">
                  <a16:creationId xmlns:a16="http://schemas.microsoft.com/office/drawing/2014/main" id="{009FB81C-656F-4E23-B9BC-B4A836CDB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3543"/>
              <a:ext cx="209" cy="24"/>
            </a:xfrm>
            <a:custGeom>
              <a:avLst/>
              <a:gdLst>
                <a:gd name="T0" fmla="*/ 84 w 88"/>
                <a:gd name="T1" fmla="*/ 0 h 10"/>
                <a:gd name="T2" fmla="*/ 5 w 88"/>
                <a:gd name="T3" fmla="*/ 0 h 10"/>
                <a:gd name="T4" fmla="*/ 1 w 88"/>
                <a:gd name="T5" fmla="*/ 3 h 10"/>
                <a:gd name="T6" fmla="*/ 4 w 88"/>
                <a:gd name="T7" fmla="*/ 8 h 10"/>
                <a:gd name="T8" fmla="*/ 44 w 88"/>
                <a:gd name="T9" fmla="*/ 10 h 10"/>
                <a:gd name="T10" fmla="*/ 84 w 88"/>
                <a:gd name="T11" fmla="*/ 8 h 10"/>
                <a:gd name="T12" fmla="*/ 88 w 88"/>
                <a:gd name="T13" fmla="*/ 4 h 10"/>
                <a:gd name="T14" fmla="*/ 84 w 8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">
                  <a:moveTo>
                    <a:pt x="84" y="0"/>
                  </a:moveTo>
                  <a:cubicBezTo>
                    <a:pt x="58" y="3"/>
                    <a:pt x="30" y="3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7" y="9"/>
                    <a:pt x="31" y="10"/>
                    <a:pt x="44" y="10"/>
                  </a:cubicBezTo>
                  <a:cubicBezTo>
                    <a:pt x="58" y="10"/>
                    <a:pt x="71" y="9"/>
                    <a:pt x="84" y="8"/>
                  </a:cubicBezTo>
                  <a:cubicBezTo>
                    <a:pt x="87" y="8"/>
                    <a:pt x="88" y="6"/>
                    <a:pt x="88" y="4"/>
                  </a:cubicBezTo>
                  <a:cubicBezTo>
                    <a:pt x="88" y="1"/>
                    <a:pt x="86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7" name="Freeform 78">
              <a:extLst>
                <a:ext uri="{FF2B5EF4-FFF2-40B4-BE49-F238E27FC236}">
                  <a16:creationId xmlns:a16="http://schemas.microsoft.com/office/drawing/2014/main" id="{AA79856C-90E4-46C7-A220-F245CB058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2981"/>
              <a:ext cx="179" cy="48"/>
            </a:xfrm>
            <a:custGeom>
              <a:avLst/>
              <a:gdLst>
                <a:gd name="T0" fmla="*/ 2 w 75"/>
                <a:gd name="T1" fmla="*/ 12 h 20"/>
                <a:gd name="T2" fmla="*/ 1 w 75"/>
                <a:gd name="T3" fmla="*/ 18 h 20"/>
                <a:gd name="T4" fmla="*/ 4 w 75"/>
                <a:gd name="T5" fmla="*/ 19 h 20"/>
                <a:gd name="T6" fmla="*/ 7 w 75"/>
                <a:gd name="T7" fmla="*/ 18 h 20"/>
                <a:gd name="T8" fmla="*/ 37 w 75"/>
                <a:gd name="T9" fmla="*/ 8 h 20"/>
                <a:gd name="T10" fmla="*/ 68 w 75"/>
                <a:gd name="T11" fmla="*/ 18 h 20"/>
                <a:gd name="T12" fmla="*/ 74 w 75"/>
                <a:gd name="T13" fmla="*/ 18 h 20"/>
                <a:gd name="T14" fmla="*/ 73 w 75"/>
                <a:gd name="T15" fmla="*/ 12 h 20"/>
                <a:gd name="T16" fmla="*/ 37 w 75"/>
                <a:gd name="T17" fmla="*/ 0 h 20"/>
                <a:gd name="T18" fmla="*/ 2 w 75"/>
                <a:gd name="T1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20">
                  <a:moveTo>
                    <a:pt x="2" y="12"/>
                  </a:moveTo>
                  <a:cubicBezTo>
                    <a:pt x="0" y="13"/>
                    <a:pt x="0" y="16"/>
                    <a:pt x="1" y="18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5" y="19"/>
                    <a:pt x="6" y="19"/>
                    <a:pt x="7" y="18"/>
                  </a:cubicBezTo>
                  <a:cubicBezTo>
                    <a:pt x="14" y="12"/>
                    <a:pt x="25" y="8"/>
                    <a:pt x="37" y="8"/>
                  </a:cubicBezTo>
                  <a:cubicBezTo>
                    <a:pt x="49" y="8"/>
                    <a:pt x="60" y="12"/>
                    <a:pt x="68" y="18"/>
                  </a:cubicBezTo>
                  <a:cubicBezTo>
                    <a:pt x="70" y="20"/>
                    <a:pt x="72" y="19"/>
                    <a:pt x="74" y="18"/>
                  </a:cubicBezTo>
                  <a:cubicBezTo>
                    <a:pt x="75" y="16"/>
                    <a:pt x="75" y="13"/>
                    <a:pt x="73" y="12"/>
                  </a:cubicBezTo>
                  <a:cubicBezTo>
                    <a:pt x="64" y="5"/>
                    <a:pt x="51" y="0"/>
                    <a:pt x="37" y="0"/>
                  </a:cubicBezTo>
                  <a:cubicBezTo>
                    <a:pt x="24" y="0"/>
                    <a:pt x="11" y="5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8" name="Freeform 79">
              <a:extLst>
                <a:ext uri="{FF2B5EF4-FFF2-40B4-BE49-F238E27FC236}">
                  <a16:creationId xmlns:a16="http://schemas.microsoft.com/office/drawing/2014/main" id="{68070031-12EA-4477-9D69-BBE41EF4E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" y="2908"/>
              <a:ext cx="305" cy="64"/>
            </a:xfrm>
            <a:custGeom>
              <a:avLst/>
              <a:gdLst>
                <a:gd name="T0" fmla="*/ 127 w 128"/>
                <a:gd name="T1" fmla="*/ 25 h 27"/>
                <a:gd name="T2" fmla="*/ 126 w 128"/>
                <a:gd name="T3" fmla="*/ 19 h 27"/>
                <a:gd name="T4" fmla="*/ 64 w 128"/>
                <a:gd name="T5" fmla="*/ 0 h 27"/>
                <a:gd name="T6" fmla="*/ 2 w 128"/>
                <a:gd name="T7" fmla="*/ 19 h 27"/>
                <a:gd name="T8" fmla="*/ 2 w 128"/>
                <a:gd name="T9" fmla="*/ 25 h 27"/>
                <a:gd name="T10" fmla="*/ 5 w 128"/>
                <a:gd name="T11" fmla="*/ 27 h 27"/>
                <a:gd name="T12" fmla="*/ 7 w 128"/>
                <a:gd name="T13" fmla="*/ 26 h 27"/>
                <a:gd name="T14" fmla="*/ 64 w 128"/>
                <a:gd name="T15" fmla="*/ 8 h 27"/>
                <a:gd name="T16" fmla="*/ 121 w 128"/>
                <a:gd name="T17" fmla="*/ 26 h 27"/>
                <a:gd name="T18" fmla="*/ 127 w 128"/>
                <a:gd name="T1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27">
                  <a:moveTo>
                    <a:pt x="127" y="25"/>
                  </a:moveTo>
                  <a:cubicBezTo>
                    <a:pt x="128" y="23"/>
                    <a:pt x="128" y="21"/>
                    <a:pt x="126" y="19"/>
                  </a:cubicBezTo>
                  <a:cubicBezTo>
                    <a:pt x="111" y="7"/>
                    <a:pt x="88" y="0"/>
                    <a:pt x="64" y="0"/>
                  </a:cubicBezTo>
                  <a:cubicBezTo>
                    <a:pt x="41" y="0"/>
                    <a:pt x="18" y="7"/>
                    <a:pt x="2" y="19"/>
                  </a:cubicBezTo>
                  <a:cubicBezTo>
                    <a:pt x="0" y="21"/>
                    <a:pt x="0" y="23"/>
                    <a:pt x="2" y="25"/>
                  </a:cubicBezTo>
                  <a:cubicBezTo>
                    <a:pt x="2" y="26"/>
                    <a:pt x="4" y="27"/>
                    <a:pt x="5" y="27"/>
                  </a:cubicBezTo>
                  <a:cubicBezTo>
                    <a:pt x="6" y="27"/>
                    <a:pt x="6" y="26"/>
                    <a:pt x="7" y="26"/>
                  </a:cubicBezTo>
                  <a:cubicBezTo>
                    <a:pt x="22" y="14"/>
                    <a:pt x="42" y="8"/>
                    <a:pt x="64" y="8"/>
                  </a:cubicBezTo>
                  <a:cubicBezTo>
                    <a:pt x="86" y="8"/>
                    <a:pt x="107" y="14"/>
                    <a:pt x="121" y="26"/>
                  </a:cubicBezTo>
                  <a:cubicBezTo>
                    <a:pt x="123" y="27"/>
                    <a:pt x="126" y="27"/>
                    <a:pt x="12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9" name="Freeform 80">
              <a:extLst>
                <a:ext uri="{FF2B5EF4-FFF2-40B4-BE49-F238E27FC236}">
                  <a16:creationId xmlns:a16="http://schemas.microsoft.com/office/drawing/2014/main" id="{62DAF158-B45C-46AD-9CFC-2F501D209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8" y="2832"/>
              <a:ext cx="422" cy="83"/>
            </a:xfrm>
            <a:custGeom>
              <a:avLst/>
              <a:gdLst>
                <a:gd name="T0" fmla="*/ 5 w 177"/>
                <a:gd name="T1" fmla="*/ 35 h 35"/>
                <a:gd name="T2" fmla="*/ 7 w 177"/>
                <a:gd name="T3" fmla="*/ 34 h 35"/>
                <a:gd name="T4" fmla="*/ 88 w 177"/>
                <a:gd name="T5" fmla="*/ 8 h 35"/>
                <a:gd name="T6" fmla="*/ 170 w 177"/>
                <a:gd name="T7" fmla="*/ 34 h 35"/>
                <a:gd name="T8" fmla="*/ 175 w 177"/>
                <a:gd name="T9" fmla="*/ 33 h 35"/>
                <a:gd name="T10" fmla="*/ 175 w 177"/>
                <a:gd name="T11" fmla="*/ 28 h 35"/>
                <a:gd name="T12" fmla="*/ 88 w 177"/>
                <a:gd name="T13" fmla="*/ 0 h 35"/>
                <a:gd name="T14" fmla="*/ 2 w 177"/>
                <a:gd name="T15" fmla="*/ 28 h 35"/>
                <a:gd name="T16" fmla="*/ 1 w 177"/>
                <a:gd name="T17" fmla="*/ 33 h 35"/>
                <a:gd name="T18" fmla="*/ 5 w 177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35">
                  <a:moveTo>
                    <a:pt x="5" y="35"/>
                  </a:moveTo>
                  <a:cubicBezTo>
                    <a:pt x="5" y="35"/>
                    <a:pt x="6" y="34"/>
                    <a:pt x="7" y="34"/>
                  </a:cubicBezTo>
                  <a:cubicBezTo>
                    <a:pt x="28" y="17"/>
                    <a:pt x="57" y="8"/>
                    <a:pt x="88" y="8"/>
                  </a:cubicBezTo>
                  <a:cubicBezTo>
                    <a:pt x="119" y="8"/>
                    <a:pt x="149" y="17"/>
                    <a:pt x="170" y="34"/>
                  </a:cubicBezTo>
                  <a:cubicBezTo>
                    <a:pt x="171" y="35"/>
                    <a:pt x="174" y="35"/>
                    <a:pt x="175" y="33"/>
                  </a:cubicBezTo>
                  <a:cubicBezTo>
                    <a:pt x="177" y="31"/>
                    <a:pt x="176" y="29"/>
                    <a:pt x="175" y="28"/>
                  </a:cubicBezTo>
                  <a:cubicBezTo>
                    <a:pt x="153" y="10"/>
                    <a:pt x="121" y="0"/>
                    <a:pt x="88" y="0"/>
                  </a:cubicBezTo>
                  <a:cubicBezTo>
                    <a:pt x="55" y="0"/>
                    <a:pt x="24" y="10"/>
                    <a:pt x="2" y="28"/>
                  </a:cubicBezTo>
                  <a:cubicBezTo>
                    <a:pt x="0" y="29"/>
                    <a:pt x="0" y="31"/>
                    <a:pt x="1" y="33"/>
                  </a:cubicBezTo>
                  <a:cubicBezTo>
                    <a:pt x="2" y="34"/>
                    <a:pt x="3" y="35"/>
                    <a:pt x="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0" name="Oval 81">
              <a:extLst>
                <a:ext uri="{FF2B5EF4-FFF2-40B4-BE49-F238E27FC236}">
                  <a16:creationId xmlns:a16="http://schemas.microsoft.com/office/drawing/2014/main" id="{5EF43CAE-0809-461A-863A-05394B52D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1" name="Oval 82">
              <a:extLst>
                <a:ext uri="{FF2B5EF4-FFF2-40B4-BE49-F238E27FC236}">
                  <a16:creationId xmlns:a16="http://schemas.microsoft.com/office/drawing/2014/main" id="{56339AD4-14A2-4459-B949-83E5D3853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31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2" name="Oval 83">
              <a:extLst>
                <a:ext uri="{FF2B5EF4-FFF2-40B4-BE49-F238E27FC236}">
                  <a16:creationId xmlns:a16="http://schemas.microsoft.com/office/drawing/2014/main" id="{7E1940A8-64C4-4D1D-9526-75519DE47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3" name="Oval 84">
              <a:extLst>
                <a:ext uri="{FF2B5EF4-FFF2-40B4-BE49-F238E27FC236}">
                  <a16:creationId xmlns:a16="http://schemas.microsoft.com/office/drawing/2014/main" id="{7CEE47D4-26F3-4C43-A3ED-D1219A1A3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4" name="Oval 85">
              <a:extLst>
                <a:ext uri="{FF2B5EF4-FFF2-40B4-BE49-F238E27FC236}">
                  <a16:creationId xmlns:a16="http://schemas.microsoft.com/office/drawing/2014/main" id="{2AC30F22-EFB8-44A8-9F59-2AA9B5362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5" name="Oval 86">
              <a:extLst>
                <a:ext uri="{FF2B5EF4-FFF2-40B4-BE49-F238E27FC236}">
                  <a16:creationId xmlns:a16="http://schemas.microsoft.com/office/drawing/2014/main" id="{2BC502B9-3A76-4380-B53F-D402B29F1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3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6" name="Oval 87">
              <a:extLst>
                <a:ext uri="{FF2B5EF4-FFF2-40B4-BE49-F238E27FC236}">
                  <a16:creationId xmlns:a16="http://schemas.microsoft.com/office/drawing/2014/main" id="{352D9C40-301B-4556-8982-828DF39E8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3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7" name="Oval 88">
              <a:extLst>
                <a:ext uri="{FF2B5EF4-FFF2-40B4-BE49-F238E27FC236}">
                  <a16:creationId xmlns:a16="http://schemas.microsoft.com/office/drawing/2014/main" id="{6840C15C-41F4-4A31-A17F-1531C9ADE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8" name="Oval 89">
              <a:extLst>
                <a:ext uri="{FF2B5EF4-FFF2-40B4-BE49-F238E27FC236}">
                  <a16:creationId xmlns:a16="http://schemas.microsoft.com/office/drawing/2014/main" id="{04045745-8DC1-453C-BDD3-1E47A6115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9" name="Oval 90">
              <a:extLst>
                <a:ext uri="{FF2B5EF4-FFF2-40B4-BE49-F238E27FC236}">
                  <a16:creationId xmlns:a16="http://schemas.microsoft.com/office/drawing/2014/main" id="{019E8955-76E9-4A23-80B3-EA397AF23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231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0" name="Oval 91">
              <a:extLst>
                <a:ext uri="{FF2B5EF4-FFF2-40B4-BE49-F238E27FC236}">
                  <a16:creationId xmlns:a16="http://schemas.microsoft.com/office/drawing/2014/main" id="{3A7EEF6D-E89D-43B8-A18D-FCFEBC06F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1" name="Oval 92">
              <a:extLst>
                <a:ext uri="{FF2B5EF4-FFF2-40B4-BE49-F238E27FC236}">
                  <a16:creationId xmlns:a16="http://schemas.microsoft.com/office/drawing/2014/main" id="{B7A109AC-A604-4469-8D18-5443FD2C4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12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2" name="Oval 93">
              <a:extLst>
                <a:ext uri="{FF2B5EF4-FFF2-40B4-BE49-F238E27FC236}">
                  <a16:creationId xmlns:a16="http://schemas.microsoft.com/office/drawing/2014/main" id="{040540F2-33DA-4089-96B1-7615CDEFB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3" name="Oval 94">
              <a:extLst>
                <a:ext uri="{FF2B5EF4-FFF2-40B4-BE49-F238E27FC236}">
                  <a16:creationId xmlns:a16="http://schemas.microsoft.com/office/drawing/2014/main" id="{AA9679A7-9DAC-412A-BE2F-B696943AB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4" name="Oval 95">
              <a:extLst>
                <a:ext uri="{FF2B5EF4-FFF2-40B4-BE49-F238E27FC236}">
                  <a16:creationId xmlns:a16="http://schemas.microsoft.com/office/drawing/2014/main" id="{E04FA5E5-9B00-47E0-AF82-75DB0351C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5" name="Oval 96">
              <a:extLst>
                <a:ext uri="{FF2B5EF4-FFF2-40B4-BE49-F238E27FC236}">
                  <a16:creationId xmlns:a16="http://schemas.microsoft.com/office/drawing/2014/main" id="{5F88A367-8936-460C-B535-818C982A2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1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6" name="Oval 97">
              <a:extLst>
                <a:ext uri="{FF2B5EF4-FFF2-40B4-BE49-F238E27FC236}">
                  <a16:creationId xmlns:a16="http://schemas.microsoft.com/office/drawing/2014/main" id="{838FE231-A759-4C58-AB2E-5C53F1CFA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1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7" name="Oval 98">
              <a:extLst>
                <a:ext uri="{FF2B5EF4-FFF2-40B4-BE49-F238E27FC236}">
                  <a16:creationId xmlns:a16="http://schemas.microsoft.com/office/drawing/2014/main" id="{56E4C1F3-B6A9-4EB0-B18F-891CFDBA2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8" name="Oval 99">
              <a:extLst>
                <a:ext uri="{FF2B5EF4-FFF2-40B4-BE49-F238E27FC236}">
                  <a16:creationId xmlns:a16="http://schemas.microsoft.com/office/drawing/2014/main" id="{4CC49364-AB8F-4E3A-B7B7-B188BF294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9" name="Oval 100">
              <a:extLst>
                <a:ext uri="{FF2B5EF4-FFF2-40B4-BE49-F238E27FC236}">
                  <a16:creationId xmlns:a16="http://schemas.microsoft.com/office/drawing/2014/main" id="{264C364B-0502-417F-8C1C-C1D19C254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212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0" name="Oval 101">
              <a:extLst>
                <a:ext uri="{FF2B5EF4-FFF2-40B4-BE49-F238E27FC236}">
                  <a16:creationId xmlns:a16="http://schemas.microsoft.com/office/drawing/2014/main" id="{94575532-EE73-4620-80AE-BEE9566D4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193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1" name="Oval 102">
              <a:extLst>
                <a:ext uri="{FF2B5EF4-FFF2-40B4-BE49-F238E27FC236}">
                  <a16:creationId xmlns:a16="http://schemas.microsoft.com/office/drawing/2014/main" id="{F934BB6A-781B-4A70-B2EA-DC7A3F073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2" name="Oval 103">
              <a:extLst>
                <a:ext uri="{FF2B5EF4-FFF2-40B4-BE49-F238E27FC236}">
                  <a16:creationId xmlns:a16="http://schemas.microsoft.com/office/drawing/2014/main" id="{619EEDDF-9B52-472D-99EE-0992615AB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3" name="Oval 104">
              <a:extLst>
                <a:ext uri="{FF2B5EF4-FFF2-40B4-BE49-F238E27FC236}">
                  <a16:creationId xmlns:a16="http://schemas.microsoft.com/office/drawing/2014/main" id="{BC3AC425-58B8-40CD-B7D8-88C22EFE6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4" name="Oval 105">
              <a:extLst>
                <a:ext uri="{FF2B5EF4-FFF2-40B4-BE49-F238E27FC236}">
                  <a16:creationId xmlns:a16="http://schemas.microsoft.com/office/drawing/2014/main" id="{EAE32470-E333-406D-A2B1-3DD0CEBD9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19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5" name="Oval 106">
              <a:extLst>
                <a:ext uri="{FF2B5EF4-FFF2-40B4-BE49-F238E27FC236}">
                  <a16:creationId xmlns:a16="http://schemas.microsoft.com/office/drawing/2014/main" id="{E2C446C4-6B43-49D2-A87D-BEC2CEFDF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19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6" name="Oval 107">
              <a:extLst>
                <a:ext uri="{FF2B5EF4-FFF2-40B4-BE49-F238E27FC236}">
                  <a16:creationId xmlns:a16="http://schemas.microsoft.com/office/drawing/2014/main" id="{436D5E72-3746-4F94-AE39-896924271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7" name="Oval 108">
              <a:extLst>
                <a:ext uri="{FF2B5EF4-FFF2-40B4-BE49-F238E27FC236}">
                  <a16:creationId xmlns:a16="http://schemas.microsoft.com/office/drawing/2014/main" id="{36AC12B9-4C2C-411A-A82B-CA14D25A6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8" name="Oval 109">
              <a:extLst>
                <a:ext uri="{FF2B5EF4-FFF2-40B4-BE49-F238E27FC236}">
                  <a16:creationId xmlns:a16="http://schemas.microsoft.com/office/drawing/2014/main" id="{F35FFC3E-2F09-4A03-B491-5D4D4E40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9" name="Oval 110">
              <a:extLst>
                <a:ext uri="{FF2B5EF4-FFF2-40B4-BE49-F238E27FC236}">
                  <a16:creationId xmlns:a16="http://schemas.microsoft.com/office/drawing/2014/main" id="{14A9C8ED-6C3D-4495-8ABC-1519B5B7C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0" name="Oval 111">
              <a:extLst>
                <a:ext uri="{FF2B5EF4-FFF2-40B4-BE49-F238E27FC236}">
                  <a16:creationId xmlns:a16="http://schemas.microsoft.com/office/drawing/2014/main" id="{EC6551B4-B634-4A42-9221-2E9266426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1" name="Oval 112">
              <a:extLst>
                <a:ext uri="{FF2B5EF4-FFF2-40B4-BE49-F238E27FC236}">
                  <a16:creationId xmlns:a16="http://schemas.microsoft.com/office/drawing/2014/main" id="{6258079A-2104-4DAA-B245-9156E72F3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174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2" name="Oval 113">
              <a:extLst>
                <a:ext uri="{FF2B5EF4-FFF2-40B4-BE49-F238E27FC236}">
                  <a16:creationId xmlns:a16="http://schemas.microsoft.com/office/drawing/2014/main" id="{1C697785-89FD-44FA-BBA9-3C443838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155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3" name="Oval 114">
              <a:extLst>
                <a:ext uri="{FF2B5EF4-FFF2-40B4-BE49-F238E27FC236}">
                  <a16:creationId xmlns:a16="http://schemas.microsoft.com/office/drawing/2014/main" id="{CCD69658-60ED-4EAA-BECC-65A2EF308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155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4" name="Oval 115">
              <a:extLst>
                <a:ext uri="{FF2B5EF4-FFF2-40B4-BE49-F238E27FC236}">
                  <a16:creationId xmlns:a16="http://schemas.microsoft.com/office/drawing/2014/main" id="{F11686DC-9140-42FF-B3BD-5BA4AFE7C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174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5" name="Oval 116">
              <a:extLst>
                <a:ext uri="{FF2B5EF4-FFF2-40B4-BE49-F238E27FC236}">
                  <a16:creationId xmlns:a16="http://schemas.microsoft.com/office/drawing/2014/main" id="{1BCF1C91-BFFD-4E27-A92D-2AB67829E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6" name="Oval 117">
              <a:extLst>
                <a:ext uri="{FF2B5EF4-FFF2-40B4-BE49-F238E27FC236}">
                  <a16:creationId xmlns:a16="http://schemas.microsoft.com/office/drawing/2014/main" id="{4F162258-CDC7-4CBA-8678-ADE5FF03B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7" name="Oval 118">
              <a:extLst>
                <a:ext uri="{FF2B5EF4-FFF2-40B4-BE49-F238E27FC236}">
                  <a16:creationId xmlns:a16="http://schemas.microsoft.com/office/drawing/2014/main" id="{69F31D58-0936-49EF-A7E1-F3BE346BE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8" name="Oval 119">
              <a:extLst>
                <a:ext uri="{FF2B5EF4-FFF2-40B4-BE49-F238E27FC236}">
                  <a16:creationId xmlns:a16="http://schemas.microsoft.com/office/drawing/2014/main" id="{A1E650D0-C055-49A0-87A3-76AC2AFF4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9" name="Oval 120">
              <a:extLst>
                <a:ext uri="{FF2B5EF4-FFF2-40B4-BE49-F238E27FC236}">
                  <a16:creationId xmlns:a16="http://schemas.microsoft.com/office/drawing/2014/main" id="{68FFD20F-F3E0-4A53-AC2A-B550CF4E9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9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0" name="Oval 121">
              <a:extLst>
                <a:ext uri="{FF2B5EF4-FFF2-40B4-BE49-F238E27FC236}">
                  <a16:creationId xmlns:a16="http://schemas.microsoft.com/office/drawing/2014/main" id="{D3CEE451-24D3-4462-80E0-1D93E42D6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310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1" name="Oval 122">
              <a:extLst>
                <a:ext uri="{FF2B5EF4-FFF2-40B4-BE49-F238E27FC236}">
                  <a16:creationId xmlns:a16="http://schemas.microsoft.com/office/drawing/2014/main" id="{276E608F-96F5-4B17-A22C-F9BEAF3B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310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2" name="Oval 123">
              <a:extLst>
                <a:ext uri="{FF2B5EF4-FFF2-40B4-BE49-F238E27FC236}">
                  <a16:creationId xmlns:a16="http://schemas.microsoft.com/office/drawing/2014/main" id="{317BBA72-585E-40D5-8DD6-0CA6467F5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9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3" name="Oval 124">
              <a:extLst>
                <a:ext uri="{FF2B5EF4-FFF2-40B4-BE49-F238E27FC236}">
                  <a16:creationId xmlns:a16="http://schemas.microsoft.com/office/drawing/2014/main" id="{579ADF29-3402-4AB3-BC5D-D5F447E49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4" name="Oval 125">
              <a:extLst>
                <a:ext uri="{FF2B5EF4-FFF2-40B4-BE49-F238E27FC236}">
                  <a16:creationId xmlns:a16="http://schemas.microsoft.com/office/drawing/2014/main" id="{95477E64-95D4-4A4D-9AEE-579F59F1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72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5" name="Oval 126">
              <a:extLst>
                <a:ext uri="{FF2B5EF4-FFF2-40B4-BE49-F238E27FC236}">
                  <a16:creationId xmlns:a16="http://schemas.microsoft.com/office/drawing/2014/main" id="{6A5D8BE2-553D-4D4D-B55D-EB2751CAD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6" name="Oval 127">
              <a:extLst>
                <a:ext uri="{FF2B5EF4-FFF2-40B4-BE49-F238E27FC236}">
                  <a16:creationId xmlns:a16="http://schemas.microsoft.com/office/drawing/2014/main" id="{71863791-096F-49B5-95A9-9C0DF1A91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7" name="Oval 128">
              <a:extLst>
                <a:ext uri="{FF2B5EF4-FFF2-40B4-BE49-F238E27FC236}">
                  <a16:creationId xmlns:a16="http://schemas.microsoft.com/office/drawing/2014/main" id="{F2D41C87-3E3A-44A4-853C-ED3DD4479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8" name="Oval 129">
              <a:extLst>
                <a:ext uri="{FF2B5EF4-FFF2-40B4-BE49-F238E27FC236}">
                  <a16:creationId xmlns:a16="http://schemas.microsoft.com/office/drawing/2014/main" id="{588A6A4E-0A54-442D-A4CC-BD4CBA4C1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7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9" name="Oval 130">
              <a:extLst>
                <a:ext uri="{FF2B5EF4-FFF2-40B4-BE49-F238E27FC236}">
                  <a16:creationId xmlns:a16="http://schemas.microsoft.com/office/drawing/2014/main" id="{485D0ED8-4E43-49A8-BF4A-45BC7D086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7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0" name="Oval 131">
              <a:extLst>
                <a:ext uri="{FF2B5EF4-FFF2-40B4-BE49-F238E27FC236}">
                  <a16:creationId xmlns:a16="http://schemas.microsoft.com/office/drawing/2014/main" id="{2A8F1DD2-09C4-4E66-8A2B-A6BE24548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1" name="Oval 132">
              <a:extLst>
                <a:ext uri="{FF2B5EF4-FFF2-40B4-BE49-F238E27FC236}">
                  <a16:creationId xmlns:a16="http://schemas.microsoft.com/office/drawing/2014/main" id="{ED31A336-D43D-486C-BF2D-2FF34C2BF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2" name="Oval 133">
              <a:extLst>
                <a:ext uri="{FF2B5EF4-FFF2-40B4-BE49-F238E27FC236}">
                  <a16:creationId xmlns:a16="http://schemas.microsoft.com/office/drawing/2014/main" id="{0426222C-FDFB-4686-8C4F-AEA170DC5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3" name="Oval 134">
              <a:extLst>
                <a:ext uri="{FF2B5EF4-FFF2-40B4-BE49-F238E27FC236}">
                  <a16:creationId xmlns:a16="http://schemas.microsoft.com/office/drawing/2014/main" id="{D18D4FAA-77AB-44D1-8C4D-57FD6AB49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53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4" name="Oval 135">
              <a:extLst>
                <a:ext uri="{FF2B5EF4-FFF2-40B4-BE49-F238E27FC236}">
                  <a16:creationId xmlns:a16="http://schemas.microsoft.com/office/drawing/2014/main" id="{C53304C6-8D19-4EAB-9A75-2D03D06A7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5" name="Oval 136">
              <a:extLst>
                <a:ext uri="{FF2B5EF4-FFF2-40B4-BE49-F238E27FC236}">
                  <a16:creationId xmlns:a16="http://schemas.microsoft.com/office/drawing/2014/main" id="{CFF6E38C-8ADF-42AC-A2A7-A3148C97C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6" name="Oval 137">
              <a:extLst>
                <a:ext uri="{FF2B5EF4-FFF2-40B4-BE49-F238E27FC236}">
                  <a16:creationId xmlns:a16="http://schemas.microsoft.com/office/drawing/2014/main" id="{443A55CD-0589-4A13-B8E4-88736900E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7" name="Oval 138">
              <a:extLst>
                <a:ext uri="{FF2B5EF4-FFF2-40B4-BE49-F238E27FC236}">
                  <a16:creationId xmlns:a16="http://schemas.microsoft.com/office/drawing/2014/main" id="{24A3FDA5-2F06-435A-9153-7EE6DC370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5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8" name="Oval 139">
              <a:extLst>
                <a:ext uri="{FF2B5EF4-FFF2-40B4-BE49-F238E27FC236}">
                  <a16:creationId xmlns:a16="http://schemas.microsoft.com/office/drawing/2014/main" id="{F0D1C6A4-36B4-4728-BD24-C49B927B4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5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9" name="Oval 140">
              <a:extLst>
                <a:ext uri="{FF2B5EF4-FFF2-40B4-BE49-F238E27FC236}">
                  <a16:creationId xmlns:a16="http://schemas.microsoft.com/office/drawing/2014/main" id="{71AC7482-A454-4BFD-9BAD-732DD1CBB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0" name="Oval 141">
              <a:extLst>
                <a:ext uri="{FF2B5EF4-FFF2-40B4-BE49-F238E27FC236}">
                  <a16:creationId xmlns:a16="http://schemas.microsoft.com/office/drawing/2014/main" id="{2B5073CD-1A0C-4D8A-8D03-D48B525A3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1" name="Oval 142">
              <a:extLst>
                <a:ext uri="{FF2B5EF4-FFF2-40B4-BE49-F238E27FC236}">
                  <a16:creationId xmlns:a16="http://schemas.microsoft.com/office/drawing/2014/main" id="{0D3D5A21-F1ED-4814-B130-52F787E23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253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500" name="Group 75">
            <a:extLst>
              <a:ext uri="{FF2B5EF4-FFF2-40B4-BE49-F238E27FC236}">
                <a16:creationId xmlns:a16="http://schemas.microsoft.com/office/drawing/2014/main" id="{A3BBD162-D5D1-442F-B9AC-9B4939F7D6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4158" y="4329593"/>
            <a:ext cx="286956" cy="378245"/>
            <a:chOff x="4488" y="2832"/>
            <a:chExt cx="822" cy="939"/>
          </a:xfrm>
          <a:solidFill>
            <a:srgbClr val="00A7FF"/>
          </a:solidFill>
        </p:grpSpPr>
        <p:sp>
          <p:nvSpPr>
            <p:cNvPr id="501" name="Freeform 76">
              <a:extLst>
                <a:ext uri="{FF2B5EF4-FFF2-40B4-BE49-F238E27FC236}">
                  <a16:creationId xmlns:a16="http://schemas.microsoft.com/office/drawing/2014/main" id="{3985167F-501E-468A-8AA3-F485F7151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8" y="3093"/>
              <a:ext cx="822" cy="678"/>
            </a:xfrm>
            <a:custGeom>
              <a:avLst/>
              <a:gdLst>
                <a:gd name="T0" fmla="*/ 345 w 345"/>
                <a:gd name="T1" fmla="*/ 77 h 285"/>
                <a:gd name="T2" fmla="*/ 172 w 345"/>
                <a:gd name="T3" fmla="*/ 0 h 285"/>
                <a:gd name="T4" fmla="*/ 0 w 345"/>
                <a:gd name="T5" fmla="*/ 77 h 285"/>
                <a:gd name="T6" fmla="*/ 0 w 345"/>
                <a:gd name="T7" fmla="*/ 77 h 285"/>
                <a:gd name="T8" fmla="*/ 0 w 345"/>
                <a:gd name="T9" fmla="*/ 117 h 285"/>
                <a:gd name="T10" fmla="*/ 0 w 345"/>
                <a:gd name="T11" fmla="*/ 173 h 285"/>
                <a:gd name="T12" fmla="*/ 0 w 345"/>
                <a:gd name="T13" fmla="*/ 210 h 285"/>
                <a:gd name="T14" fmla="*/ 172 w 345"/>
                <a:gd name="T15" fmla="*/ 285 h 285"/>
                <a:gd name="T16" fmla="*/ 345 w 345"/>
                <a:gd name="T17" fmla="*/ 210 h 285"/>
                <a:gd name="T18" fmla="*/ 345 w 345"/>
                <a:gd name="T19" fmla="*/ 173 h 285"/>
                <a:gd name="T20" fmla="*/ 345 w 345"/>
                <a:gd name="T21" fmla="*/ 117 h 285"/>
                <a:gd name="T22" fmla="*/ 345 w 345"/>
                <a:gd name="T23" fmla="*/ 77 h 285"/>
                <a:gd name="T24" fmla="*/ 172 w 345"/>
                <a:gd name="T25" fmla="*/ 18 h 285"/>
                <a:gd name="T26" fmla="*/ 273 w 345"/>
                <a:gd name="T27" fmla="*/ 61 h 285"/>
                <a:gd name="T28" fmla="*/ 172 w 345"/>
                <a:gd name="T29" fmla="*/ 103 h 285"/>
                <a:gd name="T30" fmla="*/ 72 w 345"/>
                <a:gd name="T31" fmla="*/ 61 h 285"/>
                <a:gd name="T32" fmla="*/ 172 w 345"/>
                <a:gd name="T33" fmla="*/ 18 h 285"/>
                <a:gd name="T34" fmla="*/ 172 w 345"/>
                <a:gd name="T35" fmla="*/ 269 h 285"/>
                <a:gd name="T36" fmla="*/ 16 w 345"/>
                <a:gd name="T37" fmla="*/ 210 h 285"/>
                <a:gd name="T38" fmla="*/ 16 w 345"/>
                <a:gd name="T39" fmla="*/ 205 h 285"/>
                <a:gd name="T40" fmla="*/ 172 w 345"/>
                <a:gd name="T41" fmla="*/ 249 h 285"/>
                <a:gd name="T42" fmla="*/ 329 w 345"/>
                <a:gd name="T43" fmla="*/ 205 h 285"/>
                <a:gd name="T44" fmla="*/ 329 w 345"/>
                <a:gd name="T45" fmla="*/ 210 h 285"/>
                <a:gd name="T46" fmla="*/ 172 w 345"/>
                <a:gd name="T47" fmla="*/ 269 h 285"/>
                <a:gd name="T48" fmla="*/ 329 w 345"/>
                <a:gd name="T49" fmla="*/ 173 h 285"/>
                <a:gd name="T50" fmla="*/ 172 w 345"/>
                <a:gd name="T51" fmla="*/ 233 h 285"/>
                <a:gd name="T52" fmla="*/ 16 w 345"/>
                <a:gd name="T53" fmla="*/ 173 h 285"/>
                <a:gd name="T54" fmla="*/ 16 w 345"/>
                <a:gd name="T55" fmla="*/ 117 h 285"/>
                <a:gd name="T56" fmla="*/ 16 w 345"/>
                <a:gd name="T57" fmla="*/ 109 h 285"/>
                <a:gd name="T58" fmla="*/ 172 w 345"/>
                <a:gd name="T59" fmla="*/ 153 h 285"/>
                <a:gd name="T60" fmla="*/ 329 w 345"/>
                <a:gd name="T61" fmla="*/ 109 h 285"/>
                <a:gd name="T62" fmla="*/ 329 w 345"/>
                <a:gd name="T63" fmla="*/ 117 h 285"/>
                <a:gd name="T64" fmla="*/ 329 w 345"/>
                <a:gd name="T65" fmla="*/ 1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5" h="285">
                  <a:moveTo>
                    <a:pt x="345" y="77"/>
                  </a:moveTo>
                  <a:cubicBezTo>
                    <a:pt x="345" y="34"/>
                    <a:pt x="269" y="0"/>
                    <a:pt x="172" y="0"/>
                  </a:cubicBezTo>
                  <a:cubicBezTo>
                    <a:pt x="75" y="0"/>
                    <a:pt x="0" y="34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52"/>
                    <a:pt x="75" y="285"/>
                    <a:pt x="172" y="285"/>
                  </a:cubicBezTo>
                  <a:cubicBezTo>
                    <a:pt x="269" y="285"/>
                    <a:pt x="345" y="252"/>
                    <a:pt x="345" y="210"/>
                  </a:cubicBezTo>
                  <a:cubicBezTo>
                    <a:pt x="345" y="173"/>
                    <a:pt x="345" y="173"/>
                    <a:pt x="345" y="173"/>
                  </a:cubicBezTo>
                  <a:cubicBezTo>
                    <a:pt x="345" y="117"/>
                    <a:pt x="345" y="117"/>
                    <a:pt x="345" y="117"/>
                  </a:cubicBezTo>
                  <a:cubicBezTo>
                    <a:pt x="345" y="77"/>
                    <a:pt x="345" y="77"/>
                    <a:pt x="345" y="77"/>
                  </a:cubicBezTo>
                  <a:close/>
                  <a:moveTo>
                    <a:pt x="172" y="18"/>
                  </a:moveTo>
                  <a:cubicBezTo>
                    <a:pt x="228" y="18"/>
                    <a:pt x="273" y="37"/>
                    <a:pt x="273" y="61"/>
                  </a:cubicBezTo>
                  <a:cubicBezTo>
                    <a:pt x="273" y="84"/>
                    <a:pt x="228" y="103"/>
                    <a:pt x="172" y="103"/>
                  </a:cubicBezTo>
                  <a:cubicBezTo>
                    <a:pt x="117" y="103"/>
                    <a:pt x="72" y="84"/>
                    <a:pt x="72" y="61"/>
                  </a:cubicBezTo>
                  <a:cubicBezTo>
                    <a:pt x="72" y="37"/>
                    <a:pt x="117" y="18"/>
                    <a:pt x="172" y="18"/>
                  </a:cubicBezTo>
                  <a:close/>
                  <a:moveTo>
                    <a:pt x="172" y="269"/>
                  </a:moveTo>
                  <a:cubicBezTo>
                    <a:pt x="80" y="269"/>
                    <a:pt x="16" y="238"/>
                    <a:pt x="16" y="210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43" y="231"/>
                    <a:pt x="102" y="249"/>
                    <a:pt x="172" y="249"/>
                  </a:cubicBezTo>
                  <a:cubicBezTo>
                    <a:pt x="243" y="249"/>
                    <a:pt x="302" y="231"/>
                    <a:pt x="329" y="205"/>
                  </a:cubicBezTo>
                  <a:cubicBezTo>
                    <a:pt x="329" y="210"/>
                    <a:pt x="329" y="210"/>
                    <a:pt x="329" y="210"/>
                  </a:cubicBezTo>
                  <a:cubicBezTo>
                    <a:pt x="329" y="238"/>
                    <a:pt x="265" y="269"/>
                    <a:pt x="172" y="269"/>
                  </a:cubicBezTo>
                  <a:close/>
                  <a:moveTo>
                    <a:pt x="329" y="173"/>
                  </a:moveTo>
                  <a:cubicBezTo>
                    <a:pt x="329" y="202"/>
                    <a:pt x="266" y="233"/>
                    <a:pt x="172" y="233"/>
                  </a:cubicBezTo>
                  <a:cubicBezTo>
                    <a:pt x="79" y="233"/>
                    <a:pt x="16" y="202"/>
                    <a:pt x="16" y="173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43" y="136"/>
                    <a:pt x="102" y="153"/>
                    <a:pt x="172" y="153"/>
                  </a:cubicBezTo>
                  <a:cubicBezTo>
                    <a:pt x="243" y="153"/>
                    <a:pt x="302" y="136"/>
                    <a:pt x="329" y="109"/>
                  </a:cubicBezTo>
                  <a:cubicBezTo>
                    <a:pt x="329" y="117"/>
                    <a:pt x="329" y="117"/>
                    <a:pt x="329" y="117"/>
                  </a:cubicBezTo>
                  <a:lnTo>
                    <a:pt x="329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502" name="Freeform 77">
              <a:extLst>
                <a:ext uri="{FF2B5EF4-FFF2-40B4-BE49-F238E27FC236}">
                  <a16:creationId xmlns:a16="http://schemas.microsoft.com/office/drawing/2014/main" id="{E1453565-3A82-4387-A44A-2FDF6142F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3543"/>
              <a:ext cx="209" cy="24"/>
            </a:xfrm>
            <a:custGeom>
              <a:avLst/>
              <a:gdLst>
                <a:gd name="T0" fmla="*/ 84 w 88"/>
                <a:gd name="T1" fmla="*/ 0 h 10"/>
                <a:gd name="T2" fmla="*/ 5 w 88"/>
                <a:gd name="T3" fmla="*/ 0 h 10"/>
                <a:gd name="T4" fmla="*/ 1 w 88"/>
                <a:gd name="T5" fmla="*/ 3 h 10"/>
                <a:gd name="T6" fmla="*/ 4 w 88"/>
                <a:gd name="T7" fmla="*/ 8 h 10"/>
                <a:gd name="T8" fmla="*/ 44 w 88"/>
                <a:gd name="T9" fmla="*/ 10 h 10"/>
                <a:gd name="T10" fmla="*/ 84 w 88"/>
                <a:gd name="T11" fmla="*/ 8 h 10"/>
                <a:gd name="T12" fmla="*/ 88 w 88"/>
                <a:gd name="T13" fmla="*/ 4 h 10"/>
                <a:gd name="T14" fmla="*/ 84 w 8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">
                  <a:moveTo>
                    <a:pt x="84" y="0"/>
                  </a:moveTo>
                  <a:cubicBezTo>
                    <a:pt x="58" y="3"/>
                    <a:pt x="30" y="3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7" y="9"/>
                    <a:pt x="31" y="10"/>
                    <a:pt x="44" y="10"/>
                  </a:cubicBezTo>
                  <a:cubicBezTo>
                    <a:pt x="58" y="10"/>
                    <a:pt x="71" y="9"/>
                    <a:pt x="84" y="8"/>
                  </a:cubicBezTo>
                  <a:cubicBezTo>
                    <a:pt x="87" y="8"/>
                    <a:pt x="88" y="6"/>
                    <a:pt x="88" y="4"/>
                  </a:cubicBezTo>
                  <a:cubicBezTo>
                    <a:pt x="88" y="1"/>
                    <a:pt x="86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503" name="Freeform 78">
              <a:extLst>
                <a:ext uri="{FF2B5EF4-FFF2-40B4-BE49-F238E27FC236}">
                  <a16:creationId xmlns:a16="http://schemas.microsoft.com/office/drawing/2014/main" id="{96780A24-C8A6-4425-AFB1-809724075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2981"/>
              <a:ext cx="179" cy="48"/>
            </a:xfrm>
            <a:custGeom>
              <a:avLst/>
              <a:gdLst>
                <a:gd name="T0" fmla="*/ 2 w 75"/>
                <a:gd name="T1" fmla="*/ 12 h 20"/>
                <a:gd name="T2" fmla="*/ 1 w 75"/>
                <a:gd name="T3" fmla="*/ 18 h 20"/>
                <a:gd name="T4" fmla="*/ 4 w 75"/>
                <a:gd name="T5" fmla="*/ 19 h 20"/>
                <a:gd name="T6" fmla="*/ 7 w 75"/>
                <a:gd name="T7" fmla="*/ 18 h 20"/>
                <a:gd name="T8" fmla="*/ 37 w 75"/>
                <a:gd name="T9" fmla="*/ 8 h 20"/>
                <a:gd name="T10" fmla="*/ 68 w 75"/>
                <a:gd name="T11" fmla="*/ 18 h 20"/>
                <a:gd name="T12" fmla="*/ 74 w 75"/>
                <a:gd name="T13" fmla="*/ 18 h 20"/>
                <a:gd name="T14" fmla="*/ 73 w 75"/>
                <a:gd name="T15" fmla="*/ 12 h 20"/>
                <a:gd name="T16" fmla="*/ 37 w 75"/>
                <a:gd name="T17" fmla="*/ 0 h 20"/>
                <a:gd name="T18" fmla="*/ 2 w 75"/>
                <a:gd name="T1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20">
                  <a:moveTo>
                    <a:pt x="2" y="12"/>
                  </a:moveTo>
                  <a:cubicBezTo>
                    <a:pt x="0" y="13"/>
                    <a:pt x="0" y="16"/>
                    <a:pt x="1" y="18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5" y="19"/>
                    <a:pt x="6" y="19"/>
                    <a:pt x="7" y="18"/>
                  </a:cubicBezTo>
                  <a:cubicBezTo>
                    <a:pt x="14" y="12"/>
                    <a:pt x="25" y="8"/>
                    <a:pt x="37" y="8"/>
                  </a:cubicBezTo>
                  <a:cubicBezTo>
                    <a:pt x="49" y="8"/>
                    <a:pt x="60" y="12"/>
                    <a:pt x="68" y="18"/>
                  </a:cubicBezTo>
                  <a:cubicBezTo>
                    <a:pt x="70" y="20"/>
                    <a:pt x="72" y="19"/>
                    <a:pt x="74" y="18"/>
                  </a:cubicBezTo>
                  <a:cubicBezTo>
                    <a:pt x="75" y="16"/>
                    <a:pt x="75" y="13"/>
                    <a:pt x="73" y="12"/>
                  </a:cubicBezTo>
                  <a:cubicBezTo>
                    <a:pt x="64" y="5"/>
                    <a:pt x="51" y="0"/>
                    <a:pt x="37" y="0"/>
                  </a:cubicBezTo>
                  <a:cubicBezTo>
                    <a:pt x="24" y="0"/>
                    <a:pt x="11" y="5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4" name="Freeform 79">
              <a:extLst>
                <a:ext uri="{FF2B5EF4-FFF2-40B4-BE49-F238E27FC236}">
                  <a16:creationId xmlns:a16="http://schemas.microsoft.com/office/drawing/2014/main" id="{CCEE994C-8986-4BC4-A262-77FE05D20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" y="2908"/>
              <a:ext cx="305" cy="64"/>
            </a:xfrm>
            <a:custGeom>
              <a:avLst/>
              <a:gdLst>
                <a:gd name="T0" fmla="*/ 127 w 128"/>
                <a:gd name="T1" fmla="*/ 25 h 27"/>
                <a:gd name="T2" fmla="*/ 126 w 128"/>
                <a:gd name="T3" fmla="*/ 19 h 27"/>
                <a:gd name="T4" fmla="*/ 64 w 128"/>
                <a:gd name="T5" fmla="*/ 0 h 27"/>
                <a:gd name="T6" fmla="*/ 2 w 128"/>
                <a:gd name="T7" fmla="*/ 19 h 27"/>
                <a:gd name="T8" fmla="*/ 2 w 128"/>
                <a:gd name="T9" fmla="*/ 25 h 27"/>
                <a:gd name="T10" fmla="*/ 5 w 128"/>
                <a:gd name="T11" fmla="*/ 27 h 27"/>
                <a:gd name="T12" fmla="*/ 7 w 128"/>
                <a:gd name="T13" fmla="*/ 26 h 27"/>
                <a:gd name="T14" fmla="*/ 64 w 128"/>
                <a:gd name="T15" fmla="*/ 8 h 27"/>
                <a:gd name="T16" fmla="*/ 121 w 128"/>
                <a:gd name="T17" fmla="*/ 26 h 27"/>
                <a:gd name="T18" fmla="*/ 127 w 128"/>
                <a:gd name="T1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27">
                  <a:moveTo>
                    <a:pt x="127" y="25"/>
                  </a:moveTo>
                  <a:cubicBezTo>
                    <a:pt x="128" y="23"/>
                    <a:pt x="128" y="21"/>
                    <a:pt x="126" y="19"/>
                  </a:cubicBezTo>
                  <a:cubicBezTo>
                    <a:pt x="111" y="7"/>
                    <a:pt x="88" y="0"/>
                    <a:pt x="64" y="0"/>
                  </a:cubicBezTo>
                  <a:cubicBezTo>
                    <a:pt x="41" y="0"/>
                    <a:pt x="18" y="7"/>
                    <a:pt x="2" y="19"/>
                  </a:cubicBezTo>
                  <a:cubicBezTo>
                    <a:pt x="0" y="21"/>
                    <a:pt x="0" y="23"/>
                    <a:pt x="2" y="25"/>
                  </a:cubicBezTo>
                  <a:cubicBezTo>
                    <a:pt x="2" y="26"/>
                    <a:pt x="4" y="27"/>
                    <a:pt x="5" y="27"/>
                  </a:cubicBezTo>
                  <a:cubicBezTo>
                    <a:pt x="6" y="27"/>
                    <a:pt x="6" y="26"/>
                    <a:pt x="7" y="26"/>
                  </a:cubicBezTo>
                  <a:cubicBezTo>
                    <a:pt x="22" y="14"/>
                    <a:pt x="42" y="8"/>
                    <a:pt x="64" y="8"/>
                  </a:cubicBezTo>
                  <a:cubicBezTo>
                    <a:pt x="86" y="8"/>
                    <a:pt x="107" y="14"/>
                    <a:pt x="121" y="26"/>
                  </a:cubicBezTo>
                  <a:cubicBezTo>
                    <a:pt x="123" y="27"/>
                    <a:pt x="126" y="27"/>
                    <a:pt x="12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5" name="Freeform 80">
              <a:extLst>
                <a:ext uri="{FF2B5EF4-FFF2-40B4-BE49-F238E27FC236}">
                  <a16:creationId xmlns:a16="http://schemas.microsoft.com/office/drawing/2014/main" id="{85D46AB4-1448-4C2B-B53F-A9D185C7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8" y="2832"/>
              <a:ext cx="422" cy="83"/>
            </a:xfrm>
            <a:custGeom>
              <a:avLst/>
              <a:gdLst>
                <a:gd name="T0" fmla="*/ 5 w 177"/>
                <a:gd name="T1" fmla="*/ 35 h 35"/>
                <a:gd name="T2" fmla="*/ 7 w 177"/>
                <a:gd name="T3" fmla="*/ 34 h 35"/>
                <a:gd name="T4" fmla="*/ 88 w 177"/>
                <a:gd name="T5" fmla="*/ 8 h 35"/>
                <a:gd name="T6" fmla="*/ 170 w 177"/>
                <a:gd name="T7" fmla="*/ 34 h 35"/>
                <a:gd name="T8" fmla="*/ 175 w 177"/>
                <a:gd name="T9" fmla="*/ 33 h 35"/>
                <a:gd name="T10" fmla="*/ 175 w 177"/>
                <a:gd name="T11" fmla="*/ 28 h 35"/>
                <a:gd name="T12" fmla="*/ 88 w 177"/>
                <a:gd name="T13" fmla="*/ 0 h 35"/>
                <a:gd name="T14" fmla="*/ 2 w 177"/>
                <a:gd name="T15" fmla="*/ 28 h 35"/>
                <a:gd name="T16" fmla="*/ 1 w 177"/>
                <a:gd name="T17" fmla="*/ 33 h 35"/>
                <a:gd name="T18" fmla="*/ 5 w 177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35">
                  <a:moveTo>
                    <a:pt x="5" y="35"/>
                  </a:moveTo>
                  <a:cubicBezTo>
                    <a:pt x="5" y="35"/>
                    <a:pt x="6" y="34"/>
                    <a:pt x="7" y="34"/>
                  </a:cubicBezTo>
                  <a:cubicBezTo>
                    <a:pt x="28" y="17"/>
                    <a:pt x="57" y="8"/>
                    <a:pt x="88" y="8"/>
                  </a:cubicBezTo>
                  <a:cubicBezTo>
                    <a:pt x="119" y="8"/>
                    <a:pt x="149" y="17"/>
                    <a:pt x="170" y="34"/>
                  </a:cubicBezTo>
                  <a:cubicBezTo>
                    <a:pt x="171" y="35"/>
                    <a:pt x="174" y="35"/>
                    <a:pt x="175" y="33"/>
                  </a:cubicBezTo>
                  <a:cubicBezTo>
                    <a:pt x="177" y="31"/>
                    <a:pt x="176" y="29"/>
                    <a:pt x="175" y="28"/>
                  </a:cubicBezTo>
                  <a:cubicBezTo>
                    <a:pt x="153" y="10"/>
                    <a:pt x="121" y="0"/>
                    <a:pt x="88" y="0"/>
                  </a:cubicBezTo>
                  <a:cubicBezTo>
                    <a:pt x="55" y="0"/>
                    <a:pt x="24" y="10"/>
                    <a:pt x="2" y="28"/>
                  </a:cubicBezTo>
                  <a:cubicBezTo>
                    <a:pt x="0" y="29"/>
                    <a:pt x="0" y="31"/>
                    <a:pt x="1" y="33"/>
                  </a:cubicBezTo>
                  <a:cubicBezTo>
                    <a:pt x="2" y="34"/>
                    <a:pt x="3" y="35"/>
                    <a:pt x="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6" name="Oval 81">
              <a:extLst>
                <a:ext uri="{FF2B5EF4-FFF2-40B4-BE49-F238E27FC236}">
                  <a16:creationId xmlns:a16="http://schemas.microsoft.com/office/drawing/2014/main" id="{18CB9615-6243-4976-A7ED-1FB2EFB2E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7" name="Oval 82">
              <a:extLst>
                <a:ext uri="{FF2B5EF4-FFF2-40B4-BE49-F238E27FC236}">
                  <a16:creationId xmlns:a16="http://schemas.microsoft.com/office/drawing/2014/main" id="{31A79667-5956-409C-AF3A-7FA41C469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31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8" name="Oval 83">
              <a:extLst>
                <a:ext uri="{FF2B5EF4-FFF2-40B4-BE49-F238E27FC236}">
                  <a16:creationId xmlns:a16="http://schemas.microsoft.com/office/drawing/2014/main" id="{BACC2E70-7AA2-4D1D-A996-5C5A0D9CF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9" name="Oval 84">
              <a:extLst>
                <a:ext uri="{FF2B5EF4-FFF2-40B4-BE49-F238E27FC236}">
                  <a16:creationId xmlns:a16="http://schemas.microsoft.com/office/drawing/2014/main" id="{30C73C6F-F750-4A6B-B9D8-FDD51BAF2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0" name="Oval 85">
              <a:extLst>
                <a:ext uri="{FF2B5EF4-FFF2-40B4-BE49-F238E27FC236}">
                  <a16:creationId xmlns:a16="http://schemas.microsoft.com/office/drawing/2014/main" id="{EB647F0D-5A5E-422A-94D7-A802C1581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1" name="Oval 86">
              <a:extLst>
                <a:ext uri="{FF2B5EF4-FFF2-40B4-BE49-F238E27FC236}">
                  <a16:creationId xmlns:a16="http://schemas.microsoft.com/office/drawing/2014/main" id="{AB5D8717-4444-4D7B-8716-3FA119FAE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3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2" name="Oval 87">
              <a:extLst>
                <a:ext uri="{FF2B5EF4-FFF2-40B4-BE49-F238E27FC236}">
                  <a16:creationId xmlns:a16="http://schemas.microsoft.com/office/drawing/2014/main" id="{4F823C3A-9269-48ED-86B0-79DE454DC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3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3" name="Oval 88">
              <a:extLst>
                <a:ext uri="{FF2B5EF4-FFF2-40B4-BE49-F238E27FC236}">
                  <a16:creationId xmlns:a16="http://schemas.microsoft.com/office/drawing/2014/main" id="{277E06B8-F8E8-49F4-B7E7-B679CADA1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4" name="Oval 89">
              <a:extLst>
                <a:ext uri="{FF2B5EF4-FFF2-40B4-BE49-F238E27FC236}">
                  <a16:creationId xmlns:a16="http://schemas.microsoft.com/office/drawing/2014/main" id="{7EA0AF68-82FA-4412-9271-A341E1CE8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5" name="Oval 90">
              <a:extLst>
                <a:ext uri="{FF2B5EF4-FFF2-40B4-BE49-F238E27FC236}">
                  <a16:creationId xmlns:a16="http://schemas.microsoft.com/office/drawing/2014/main" id="{FCDEBAF5-72D8-4E40-80D1-842DCB18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231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6" name="Oval 91">
              <a:extLst>
                <a:ext uri="{FF2B5EF4-FFF2-40B4-BE49-F238E27FC236}">
                  <a16:creationId xmlns:a16="http://schemas.microsoft.com/office/drawing/2014/main" id="{72F78D3A-8469-49A4-989D-7CBD3F573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7" name="Oval 92">
              <a:extLst>
                <a:ext uri="{FF2B5EF4-FFF2-40B4-BE49-F238E27FC236}">
                  <a16:creationId xmlns:a16="http://schemas.microsoft.com/office/drawing/2014/main" id="{B9D7B45F-0016-4B5A-A8E9-861742098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12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8" name="Oval 93">
              <a:extLst>
                <a:ext uri="{FF2B5EF4-FFF2-40B4-BE49-F238E27FC236}">
                  <a16:creationId xmlns:a16="http://schemas.microsoft.com/office/drawing/2014/main" id="{C9183CD9-2700-4FB2-B41C-3D4EB2C47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9" name="Oval 94">
              <a:extLst>
                <a:ext uri="{FF2B5EF4-FFF2-40B4-BE49-F238E27FC236}">
                  <a16:creationId xmlns:a16="http://schemas.microsoft.com/office/drawing/2014/main" id="{2631E811-7391-46FA-9473-0482A7166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0" name="Oval 95">
              <a:extLst>
                <a:ext uri="{FF2B5EF4-FFF2-40B4-BE49-F238E27FC236}">
                  <a16:creationId xmlns:a16="http://schemas.microsoft.com/office/drawing/2014/main" id="{BA7EB8DF-64D0-4E70-B058-93A99521A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1" name="Oval 96">
              <a:extLst>
                <a:ext uri="{FF2B5EF4-FFF2-40B4-BE49-F238E27FC236}">
                  <a16:creationId xmlns:a16="http://schemas.microsoft.com/office/drawing/2014/main" id="{5FB307FC-2D0E-4B6F-9822-D37332728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1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2" name="Oval 97">
              <a:extLst>
                <a:ext uri="{FF2B5EF4-FFF2-40B4-BE49-F238E27FC236}">
                  <a16:creationId xmlns:a16="http://schemas.microsoft.com/office/drawing/2014/main" id="{62B93D22-80B2-4D6D-A80B-F135402C2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1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3" name="Oval 98">
              <a:extLst>
                <a:ext uri="{FF2B5EF4-FFF2-40B4-BE49-F238E27FC236}">
                  <a16:creationId xmlns:a16="http://schemas.microsoft.com/office/drawing/2014/main" id="{AA5BABEC-FCF9-440F-A922-C1F22EF33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4" name="Oval 99">
              <a:extLst>
                <a:ext uri="{FF2B5EF4-FFF2-40B4-BE49-F238E27FC236}">
                  <a16:creationId xmlns:a16="http://schemas.microsoft.com/office/drawing/2014/main" id="{5154180B-E74C-47B8-814F-46C7976D7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5" name="Oval 100">
              <a:extLst>
                <a:ext uri="{FF2B5EF4-FFF2-40B4-BE49-F238E27FC236}">
                  <a16:creationId xmlns:a16="http://schemas.microsoft.com/office/drawing/2014/main" id="{C5EF5542-1FD8-4426-AEC0-0FCED8D69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212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6" name="Oval 101">
              <a:extLst>
                <a:ext uri="{FF2B5EF4-FFF2-40B4-BE49-F238E27FC236}">
                  <a16:creationId xmlns:a16="http://schemas.microsoft.com/office/drawing/2014/main" id="{333B95DF-D249-4EC2-83C7-A6B503946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193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7" name="Oval 102">
              <a:extLst>
                <a:ext uri="{FF2B5EF4-FFF2-40B4-BE49-F238E27FC236}">
                  <a16:creationId xmlns:a16="http://schemas.microsoft.com/office/drawing/2014/main" id="{17EB0E33-1BB1-4261-B133-6F8A58A42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8" name="Oval 103">
              <a:extLst>
                <a:ext uri="{FF2B5EF4-FFF2-40B4-BE49-F238E27FC236}">
                  <a16:creationId xmlns:a16="http://schemas.microsoft.com/office/drawing/2014/main" id="{64E20E39-90C5-4C5B-BDB3-02967B9AE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9" name="Oval 104">
              <a:extLst>
                <a:ext uri="{FF2B5EF4-FFF2-40B4-BE49-F238E27FC236}">
                  <a16:creationId xmlns:a16="http://schemas.microsoft.com/office/drawing/2014/main" id="{6EBE1DBB-1164-4EE5-938A-7C8476A41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0" name="Oval 105">
              <a:extLst>
                <a:ext uri="{FF2B5EF4-FFF2-40B4-BE49-F238E27FC236}">
                  <a16:creationId xmlns:a16="http://schemas.microsoft.com/office/drawing/2014/main" id="{926B13ED-A385-411D-96DA-C70C21A59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19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1" name="Oval 106">
              <a:extLst>
                <a:ext uri="{FF2B5EF4-FFF2-40B4-BE49-F238E27FC236}">
                  <a16:creationId xmlns:a16="http://schemas.microsoft.com/office/drawing/2014/main" id="{419ED681-18F6-47AD-88C9-56022EE10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19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2" name="Oval 107">
              <a:extLst>
                <a:ext uri="{FF2B5EF4-FFF2-40B4-BE49-F238E27FC236}">
                  <a16:creationId xmlns:a16="http://schemas.microsoft.com/office/drawing/2014/main" id="{979EE22F-2680-4A5A-B856-683196471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3" name="Oval 108">
              <a:extLst>
                <a:ext uri="{FF2B5EF4-FFF2-40B4-BE49-F238E27FC236}">
                  <a16:creationId xmlns:a16="http://schemas.microsoft.com/office/drawing/2014/main" id="{978AAA41-7916-4EA9-8ECC-0CB5DF78A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4" name="Oval 109">
              <a:extLst>
                <a:ext uri="{FF2B5EF4-FFF2-40B4-BE49-F238E27FC236}">
                  <a16:creationId xmlns:a16="http://schemas.microsoft.com/office/drawing/2014/main" id="{1E8EA4E8-6BF8-4D94-B753-8EA1DB83D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5" name="Oval 110">
              <a:extLst>
                <a:ext uri="{FF2B5EF4-FFF2-40B4-BE49-F238E27FC236}">
                  <a16:creationId xmlns:a16="http://schemas.microsoft.com/office/drawing/2014/main" id="{E9D724FB-3CC1-4D35-935E-796AB7385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6" name="Oval 111">
              <a:extLst>
                <a:ext uri="{FF2B5EF4-FFF2-40B4-BE49-F238E27FC236}">
                  <a16:creationId xmlns:a16="http://schemas.microsoft.com/office/drawing/2014/main" id="{26D5F573-96D7-4A93-A51E-9CB49FBCA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7" name="Oval 112">
              <a:extLst>
                <a:ext uri="{FF2B5EF4-FFF2-40B4-BE49-F238E27FC236}">
                  <a16:creationId xmlns:a16="http://schemas.microsoft.com/office/drawing/2014/main" id="{6500F619-5174-469D-B0C0-23EDA926D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174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8" name="Oval 113">
              <a:extLst>
                <a:ext uri="{FF2B5EF4-FFF2-40B4-BE49-F238E27FC236}">
                  <a16:creationId xmlns:a16="http://schemas.microsoft.com/office/drawing/2014/main" id="{75B52790-EF44-4691-A300-FC546A2F7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155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9" name="Oval 114">
              <a:extLst>
                <a:ext uri="{FF2B5EF4-FFF2-40B4-BE49-F238E27FC236}">
                  <a16:creationId xmlns:a16="http://schemas.microsoft.com/office/drawing/2014/main" id="{C7762B28-63F9-43FE-91F9-D1C16E8FC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155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0" name="Oval 115">
              <a:extLst>
                <a:ext uri="{FF2B5EF4-FFF2-40B4-BE49-F238E27FC236}">
                  <a16:creationId xmlns:a16="http://schemas.microsoft.com/office/drawing/2014/main" id="{24C80490-04F3-4EAD-81B3-9D59440E8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174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1" name="Oval 116">
              <a:extLst>
                <a:ext uri="{FF2B5EF4-FFF2-40B4-BE49-F238E27FC236}">
                  <a16:creationId xmlns:a16="http://schemas.microsoft.com/office/drawing/2014/main" id="{8A01A8B8-CB65-4577-A5B5-9E2E9F8FE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2" name="Oval 117">
              <a:extLst>
                <a:ext uri="{FF2B5EF4-FFF2-40B4-BE49-F238E27FC236}">
                  <a16:creationId xmlns:a16="http://schemas.microsoft.com/office/drawing/2014/main" id="{CD9CBFDE-46DA-4432-A823-C4D116F00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3" name="Oval 118">
              <a:extLst>
                <a:ext uri="{FF2B5EF4-FFF2-40B4-BE49-F238E27FC236}">
                  <a16:creationId xmlns:a16="http://schemas.microsoft.com/office/drawing/2014/main" id="{76918F5F-FB49-43DC-9CC7-7BA1529E2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4" name="Oval 119">
              <a:extLst>
                <a:ext uri="{FF2B5EF4-FFF2-40B4-BE49-F238E27FC236}">
                  <a16:creationId xmlns:a16="http://schemas.microsoft.com/office/drawing/2014/main" id="{D492AD12-D066-4E78-AE6F-C8968FF89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5" name="Oval 120">
              <a:extLst>
                <a:ext uri="{FF2B5EF4-FFF2-40B4-BE49-F238E27FC236}">
                  <a16:creationId xmlns:a16="http://schemas.microsoft.com/office/drawing/2014/main" id="{99598D35-C8F4-4B9D-BFFC-894A2B0D1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9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6" name="Oval 121">
              <a:extLst>
                <a:ext uri="{FF2B5EF4-FFF2-40B4-BE49-F238E27FC236}">
                  <a16:creationId xmlns:a16="http://schemas.microsoft.com/office/drawing/2014/main" id="{34EDB622-08C7-411D-924D-A23550E0F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310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7" name="Oval 122">
              <a:extLst>
                <a:ext uri="{FF2B5EF4-FFF2-40B4-BE49-F238E27FC236}">
                  <a16:creationId xmlns:a16="http://schemas.microsoft.com/office/drawing/2014/main" id="{42C17547-2C0A-4EA5-953B-FFBA2C8F4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310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8" name="Oval 123">
              <a:extLst>
                <a:ext uri="{FF2B5EF4-FFF2-40B4-BE49-F238E27FC236}">
                  <a16:creationId xmlns:a16="http://schemas.microsoft.com/office/drawing/2014/main" id="{8917A43E-4CBA-4629-8D21-CE86E9E87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9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9" name="Oval 124">
              <a:extLst>
                <a:ext uri="{FF2B5EF4-FFF2-40B4-BE49-F238E27FC236}">
                  <a16:creationId xmlns:a16="http://schemas.microsoft.com/office/drawing/2014/main" id="{E2EACB29-D02A-4B78-877C-4020B2511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0" name="Oval 125">
              <a:extLst>
                <a:ext uri="{FF2B5EF4-FFF2-40B4-BE49-F238E27FC236}">
                  <a16:creationId xmlns:a16="http://schemas.microsoft.com/office/drawing/2014/main" id="{77BB13C3-3B5C-4477-9D38-F9C24B1ED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72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1" name="Oval 126">
              <a:extLst>
                <a:ext uri="{FF2B5EF4-FFF2-40B4-BE49-F238E27FC236}">
                  <a16:creationId xmlns:a16="http://schemas.microsoft.com/office/drawing/2014/main" id="{F645FB13-9D14-47D4-8F5B-454805B6E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2" name="Oval 127">
              <a:extLst>
                <a:ext uri="{FF2B5EF4-FFF2-40B4-BE49-F238E27FC236}">
                  <a16:creationId xmlns:a16="http://schemas.microsoft.com/office/drawing/2014/main" id="{C9ABBC9A-B80D-4C2C-8860-4BA5E83F7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3" name="Oval 128">
              <a:extLst>
                <a:ext uri="{FF2B5EF4-FFF2-40B4-BE49-F238E27FC236}">
                  <a16:creationId xmlns:a16="http://schemas.microsoft.com/office/drawing/2014/main" id="{2AC405D7-A856-4802-8121-E44FB593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4" name="Oval 129">
              <a:extLst>
                <a:ext uri="{FF2B5EF4-FFF2-40B4-BE49-F238E27FC236}">
                  <a16:creationId xmlns:a16="http://schemas.microsoft.com/office/drawing/2014/main" id="{2F606DC3-D5BB-4516-9534-3E8D1F035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7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5" name="Oval 130">
              <a:extLst>
                <a:ext uri="{FF2B5EF4-FFF2-40B4-BE49-F238E27FC236}">
                  <a16:creationId xmlns:a16="http://schemas.microsoft.com/office/drawing/2014/main" id="{26DC0776-7F7A-490E-9440-2DA7AAED1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7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6" name="Oval 131">
              <a:extLst>
                <a:ext uri="{FF2B5EF4-FFF2-40B4-BE49-F238E27FC236}">
                  <a16:creationId xmlns:a16="http://schemas.microsoft.com/office/drawing/2014/main" id="{468C9E1F-51FF-42A9-A5C5-6ABBA3386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7" name="Oval 132">
              <a:extLst>
                <a:ext uri="{FF2B5EF4-FFF2-40B4-BE49-F238E27FC236}">
                  <a16:creationId xmlns:a16="http://schemas.microsoft.com/office/drawing/2014/main" id="{5682D4C8-AEEB-4400-A20F-1EFF0BE4A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8" name="Oval 133">
              <a:extLst>
                <a:ext uri="{FF2B5EF4-FFF2-40B4-BE49-F238E27FC236}">
                  <a16:creationId xmlns:a16="http://schemas.microsoft.com/office/drawing/2014/main" id="{AC6AF4EC-4788-4DFB-80A5-B49B3C4B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9" name="Oval 134">
              <a:extLst>
                <a:ext uri="{FF2B5EF4-FFF2-40B4-BE49-F238E27FC236}">
                  <a16:creationId xmlns:a16="http://schemas.microsoft.com/office/drawing/2014/main" id="{4E6D7B5E-FF5F-49E7-9644-9AAF8BD1A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53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0" name="Oval 135">
              <a:extLst>
                <a:ext uri="{FF2B5EF4-FFF2-40B4-BE49-F238E27FC236}">
                  <a16:creationId xmlns:a16="http://schemas.microsoft.com/office/drawing/2014/main" id="{1AABE4D7-DDD6-45E2-A7DF-A238D1A4D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1" name="Oval 136">
              <a:extLst>
                <a:ext uri="{FF2B5EF4-FFF2-40B4-BE49-F238E27FC236}">
                  <a16:creationId xmlns:a16="http://schemas.microsoft.com/office/drawing/2014/main" id="{F6BD9055-AC40-40B4-A7B9-DC037CDC9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2" name="Oval 137">
              <a:extLst>
                <a:ext uri="{FF2B5EF4-FFF2-40B4-BE49-F238E27FC236}">
                  <a16:creationId xmlns:a16="http://schemas.microsoft.com/office/drawing/2014/main" id="{A970C9EE-97A3-4214-8C60-C98F235B8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3" name="Oval 138">
              <a:extLst>
                <a:ext uri="{FF2B5EF4-FFF2-40B4-BE49-F238E27FC236}">
                  <a16:creationId xmlns:a16="http://schemas.microsoft.com/office/drawing/2014/main" id="{D35FBF20-EBC1-47D4-87D6-A4FA2F1AF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5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4" name="Oval 139">
              <a:extLst>
                <a:ext uri="{FF2B5EF4-FFF2-40B4-BE49-F238E27FC236}">
                  <a16:creationId xmlns:a16="http://schemas.microsoft.com/office/drawing/2014/main" id="{A23F96B0-D1EA-4C23-A4F7-1CAEA4BD0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5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5" name="Oval 140">
              <a:extLst>
                <a:ext uri="{FF2B5EF4-FFF2-40B4-BE49-F238E27FC236}">
                  <a16:creationId xmlns:a16="http://schemas.microsoft.com/office/drawing/2014/main" id="{05E1CD60-D638-4E53-B8A9-392A4267E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6" name="Oval 141">
              <a:extLst>
                <a:ext uri="{FF2B5EF4-FFF2-40B4-BE49-F238E27FC236}">
                  <a16:creationId xmlns:a16="http://schemas.microsoft.com/office/drawing/2014/main" id="{A2D5B402-0F7B-43C8-A753-21DE55C42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7" name="Oval 142">
              <a:extLst>
                <a:ext uri="{FF2B5EF4-FFF2-40B4-BE49-F238E27FC236}">
                  <a16:creationId xmlns:a16="http://schemas.microsoft.com/office/drawing/2014/main" id="{576B40EB-2702-495F-B267-9230ACA67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253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568" name="Прямоугольник 567">
            <a:extLst>
              <a:ext uri="{FF2B5EF4-FFF2-40B4-BE49-F238E27FC236}">
                <a16:creationId xmlns:a16="http://schemas.microsoft.com/office/drawing/2014/main" id="{4660C922-B6B3-4A29-8A21-CB8A8EF98DB5}"/>
              </a:ext>
            </a:extLst>
          </p:cNvPr>
          <p:cNvSpPr/>
          <p:nvPr/>
        </p:nvSpPr>
        <p:spPr>
          <a:xfrm>
            <a:off x="803802" y="3648696"/>
            <a:ext cx="7693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PVCSN0M601</a:t>
            </a:r>
          </a:p>
        </p:txBody>
      </p:sp>
      <p:sp>
        <p:nvSpPr>
          <p:cNvPr id="569" name="Стрелка: вправо 106">
            <a:extLst>
              <a:ext uri="{FF2B5EF4-FFF2-40B4-BE49-F238E27FC236}">
                <a16:creationId xmlns:a16="http://schemas.microsoft.com/office/drawing/2014/main" id="{9FD48E43-5F91-49D0-B93E-08FA3E81AD9F}"/>
              </a:ext>
            </a:extLst>
          </p:cNvPr>
          <p:cNvSpPr/>
          <p:nvPr/>
        </p:nvSpPr>
        <p:spPr>
          <a:xfrm flipV="1">
            <a:off x="1541597" y="3641798"/>
            <a:ext cx="10263622" cy="192516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3" name="Прямоугольник 572">
            <a:extLst>
              <a:ext uri="{FF2B5EF4-FFF2-40B4-BE49-F238E27FC236}">
                <a16:creationId xmlns:a16="http://schemas.microsoft.com/office/drawing/2014/main" id="{0AAF750B-DEF6-47B6-9BAF-12A63BE54274}"/>
              </a:ext>
            </a:extLst>
          </p:cNvPr>
          <p:cNvSpPr/>
          <p:nvPr/>
        </p:nvSpPr>
        <p:spPr>
          <a:xfrm>
            <a:off x="819656" y="4479694"/>
            <a:ext cx="7693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PVCSN0M</a:t>
            </a:r>
            <a:r>
              <a:rPr lang="ru-RU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6</a:t>
            </a:r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ru-RU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</a:t>
            </a:r>
            <a:endParaRPr lang="en-US" sz="6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74" name="Рисунок 573">
            <a:extLst>
              <a:ext uri="{FF2B5EF4-FFF2-40B4-BE49-F238E27FC236}">
                <a16:creationId xmlns:a16="http://schemas.microsoft.com/office/drawing/2014/main" id="{02D67BB2-5520-420D-92B8-BE005D834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023" y="437618"/>
            <a:ext cx="997875" cy="365323"/>
          </a:xfrm>
          <a:prstGeom prst="rect">
            <a:avLst/>
          </a:prstGeom>
        </p:spPr>
      </p:pic>
      <p:grpSp>
        <p:nvGrpSpPr>
          <p:cNvPr id="331" name="Group 75">
            <a:extLst>
              <a:ext uri="{FF2B5EF4-FFF2-40B4-BE49-F238E27FC236}">
                <a16:creationId xmlns:a16="http://schemas.microsoft.com/office/drawing/2014/main" id="{E5032D1A-9748-45CC-BC6F-6821DCD566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7002" y="5134209"/>
            <a:ext cx="286956" cy="378245"/>
            <a:chOff x="4488" y="2832"/>
            <a:chExt cx="822" cy="939"/>
          </a:xfrm>
          <a:solidFill>
            <a:srgbClr val="00A7FF"/>
          </a:solidFill>
        </p:grpSpPr>
        <p:sp>
          <p:nvSpPr>
            <p:cNvPr id="332" name="Freeform 76">
              <a:extLst>
                <a:ext uri="{FF2B5EF4-FFF2-40B4-BE49-F238E27FC236}">
                  <a16:creationId xmlns:a16="http://schemas.microsoft.com/office/drawing/2014/main" id="{029F8E72-3ED3-4E17-A499-8C9D14595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8" y="3093"/>
              <a:ext cx="822" cy="678"/>
            </a:xfrm>
            <a:custGeom>
              <a:avLst/>
              <a:gdLst>
                <a:gd name="T0" fmla="*/ 345 w 345"/>
                <a:gd name="T1" fmla="*/ 77 h 285"/>
                <a:gd name="T2" fmla="*/ 172 w 345"/>
                <a:gd name="T3" fmla="*/ 0 h 285"/>
                <a:gd name="T4" fmla="*/ 0 w 345"/>
                <a:gd name="T5" fmla="*/ 77 h 285"/>
                <a:gd name="T6" fmla="*/ 0 w 345"/>
                <a:gd name="T7" fmla="*/ 77 h 285"/>
                <a:gd name="T8" fmla="*/ 0 w 345"/>
                <a:gd name="T9" fmla="*/ 117 h 285"/>
                <a:gd name="T10" fmla="*/ 0 w 345"/>
                <a:gd name="T11" fmla="*/ 173 h 285"/>
                <a:gd name="T12" fmla="*/ 0 w 345"/>
                <a:gd name="T13" fmla="*/ 210 h 285"/>
                <a:gd name="T14" fmla="*/ 172 w 345"/>
                <a:gd name="T15" fmla="*/ 285 h 285"/>
                <a:gd name="T16" fmla="*/ 345 w 345"/>
                <a:gd name="T17" fmla="*/ 210 h 285"/>
                <a:gd name="T18" fmla="*/ 345 w 345"/>
                <a:gd name="T19" fmla="*/ 173 h 285"/>
                <a:gd name="T20" fmla="*/ 345 w 345"/>
                <a:gd name="T21" fmla="*/ 117 h 285"/>
                <a:gd name="T22" fmla="*/ 345 w 345"/>
                <a:gd name="T23" fmla="*/ 77 h 285"/>
                <a:gd name="T24" fmla="*/ 172 w 345"/>
                <a:gd name="T25" fmla="*/ 18 h 285"/>
                <a:gd name="T26" fmla="*/ 273 w 345"/>
                <a:gd name="T27" fmla="*/ 61 h 285"/>
                <a:gd name="T28" fmla="*/ 172 w 345"/>
                <a:gd name="T29" fmla="*/ 103 h 285"/>
                <a:gd name="T30" fmla="*/ 72 w 345"/>
                <a:gd name="T31" fmla="*/ 61 h 285"/>
                <a:gd name="T32" fmla="*/ 172 w 345"/>
                <a:gd name="T33" fmla="*/ 18 h 285"/>
                <a:gd name="T34" fmla="*/ 172 w 345"/>
                <a:gd name="T35" fmla="*/ 269 h 285"/>
                <a:gd name="T36" fmla="*/ 16 w 345"/>
                <a:gd name="T37" fmla="*/ 210 h 285"/>
                <a:gd name="T38" fmla="*/ 16 w 345"/>
                <a:gd name="T39" fmla="*/ 205 h 285"/>
                <a:gd name="T40" fmla="*/ 172 w 345"/>
                <a:gd name="T41" fmla="*/ 249 h 285"/>
                <a:gd name="T42" fmla="*/ 329 w 345"/>
                <a:gd name="T43" fmla="*/ 205 h 285"/>
                <a:gd name="T44" fmla="*/ 329 w 345"/>
                <a:gd name="T45" fmla="*/ 210 h 285"/>
                <a:gd name="T46" fmla="*/ 172 w 345"/>
                <a:gd name="T47" fmla="*/ 269 h 285"/>
                <a:gd name="T48" fmla="*/ 329 w 345"/>
                <a:gd name="T49" fmla="*/ 173 h 285"/>
                <a:gd name="T50" fmla="*/ 172 w 345"/>
                <a:gd name="T51" fmla="*/ 233 h 285"/>
                <a:gd name="T52" fmla="*/ 16 w 345"/>
                <a:gd name="T53" fmla="*/ 173 h 285"/>
                <a:gd name="T54" fmla="*/ 16 w 345"/>
                <a:gd name="T55" fmla="*/ 117 h 285"/>
                <a:gd name="T56" fmla="*/ 16 w 345"/>
                <a:gd name="T57" fmla="*/ 109 h 285"/>
                <a:gd name="T58" fmla="*/ 172 w 345"/>
                <a:gd name="T59" fmla="*/ 153 h 285"/>
                <a:gd name="T60" fmla="*/ 329 w 345"/>
                <a:gd name="T61" fmla="*/ 109 h 285"/>
                <a:gd name="T62" fmla="*/ 329 w 345"/>
                <a:gd name="T63" fmla="*/ 117 h 285"/>
                <a:gd name="T64" fmla="*/ 329 w 345"/>
                <a:gd name="T65" fmla="*/ 1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5" h="285">
                  <a:moveTo>
                    <a:pt x="345" y="77"/>
                  </a:moveTo>
                  <a:cubicBezTo>
                    <a:pt x="345" y="34"/>
                    <a:pt x="269" y="0"/>
                    <a:pt x="172" y="0"/>
                  </a:cubicBezTo>
                  <a:cubicBezTo>
                    <a:pt x="75" y="0"/>
                    <a:pt x="0" y="34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52"/>
                    <a:pt x="75" y="285"/>
                    <a:pt x="172" y="285"/>
                  </a:cubicBezTo>
                  <a:cubicBezTo>
                    <a:pt x="269" y="285"/>
                    <a:pt x="345" y="252"/>
                    <a:pt x="345" y="210"/>
                  </a:cubicBezTo>
                  <a:cubicBezTo>
                    <a:pt x="345" y="173"/>
                    <a:pt x="345" y="173"/>
                    <a:pt x="345" y="173"/>
                  </a:cubicBezTo>
                  <a:cubicBezTo>
                    <a:pt x="345" y="117"/>
                    <a:pt x="345" y="117"/>
                    <a:pt x="345" y="117"/>
                  </a:cubicBezTo>
                  <a:cubicBezTo>
                    <a:pt x="345" y="77"/>
                    <a:pt x="345" y="77"/>
                    <a:pt x="345" y="77"/>
                  </a:cubicBezTo>
                  <a:close/>
                  <a:moveTo>
                    <a:pt x="172" y="18"/>
                  </a:moveTo>
                  <a:cubicBezTo>
                    <a:pt x="228" y="18"/>
                    <a:pt x="273" y="37"/>
                    <a:pt x="273" y="61"/>
                  </a:cubicBezTo>
                  <a:cubicBezTo>
                    <a:pt x="273" y="84"/>
                    <a:pt x="228" y="103"/>
                    <a:pt x="172" y="103"/>
                  </a:cubicBezTo>
                  <a:cubicBezTo>
                    <a:pt x="117" y="103"/>
                    <a:pt x="72" y="84"/>
                    <a:pt x="72" y="61"/>
                  </a:cubicBezTo>
                  <a:cubicBezTo>
                    <a:pt x="72" y="37"/>
                    <a:pt x="117" y="18"/>
                    <a:pt x="172" y="18"/>
                  </a:cubicBezTo>
                  <a:close/>
                  <a:moveTo>
                    <a:pt x="172" y="269"/>
                  </a:moveTo>
                  <a:cubicBezTo>
                    <a:pt x="80" y="269"/>
                    <a:pt x="16" y="238"/>
                    <a:pt x="16" y="210"/>
                  </a:cubicBezTo>
                  <a:cubicBezTo>
                    <a:pt x="16" y="205"/>
                    <a:pt x="16" y="205"/>
                    <a:pt x="16" y="205"/>
                  </a:cubicBezTo>
                  <a:cubicBezTo>
                    <a:pt x="43" y="231"/>
                    <a:pt x="102" y="249"/>
                    <a:pt x="172" y="249"/>
                  </a:cubicBezTo>
                  <a:cubicBezTo>
                    <a:pt x="243" y="249"/>
                    <a:pt x="302" y="231"/>
                    <a:pt x="329" y="205"/>
                  </a:cubicBezTo>
                  <a:cubicBezTo>
                    <a:pt x="329" y="210"/>
                    <a:pt x="329" y="210"/>
                    <a:pt x="329" y="210"/>
                  </a:cubicBezTo>
                  <a:cubicBezTo>
                    <a:pt x="329" y="238"/>
                    <a:pt x="265" y="269"/>
                    <a:pt x="172" y="269"/>
                  </a:cubicBezTo>
                  <a:close/>
                  <a:moveTo>
                    <a:pt x="329" y="173"/>
                  </a:moveTo>
                  <a:cubicBezTo>
                    <a:pt x="329" y="202"/>
                    <a:pt x="266" y="233"/>
                    <a:pt x="172" y="233"/>
                  </a:cubicBezTo>
                  <a:cubicBezTo>
                    <a:pt x="79" y="233"/>
                    <a:pt x="16" y="202"/>
                    <a:pt x="16" y="173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43" y="136"/>
                    <a:pt x="102" y="153"/>
                    <a:pt x="172" y="153"/>
                  </a:cubicBezTo>
                  <a:cubicBezTo>
                    <a:pt x="243" y="153"/>
                    <a:pt x="302" y="136"/>
                    <a:pt x="329" y="109"/>
                  </a:cubicBezTo>
                  <a:cubicBezTo>
                    <a:pt x="329" y="117"/>
                    <a:pt x="329" y="117"/>
                    <a:pt x="329" y="117"/>
                  </a:cubicBezTo>
                  <a:lnTo>
                    <a:pt x="329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33" name="Freeform 77">
              <a:extLst>
                <a:ext uri="{FF2B5EF4-FFF2-40B4-BE49-F238E27FC236}">
                  <a16:creationId xmlns:a16="http://schemas.microsoft.com/office/drawing/2014/main" id="{CA96C290-7198-4948-9ACD-3F6D8BA11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3" y="3543"/>
              <a:ext cx="209" cy="24"/>
            </a:xfrm>
            <a:custGeom>
              <a:avLst/>
              <a:gdLst>
                <a:gd name="T0" fmla="*/ 84 w 88"/>
                <a:gd name="T1" fmla="*/ 0 h 10"/>
                <a:gd name="T2" fmla="*/ 5 w 88"/>
                <a:gd name="T3" fmla="*/ 0 h 10"/>
                <a:gd name="T4" fmla="*/ 1 w 88"/>
                <a:gd name="T5" fmla="*/ 3 h 10"/>
                <a:gd name="T6" fmla="*/ 4 w 88"/>
                <a:gd name="T7" fmla="*/ 8 h 10"/>
                <a:gd name="T8" fmla="*/ 44 w 88"/>
                <a:gd name="T9" fmla="*/ 10 h 10"/>
                <a:gd name="T10" fmla="*/ 84 w 88"/>
                <a:gd name="T11" fmla="*/ 8 h 10"/>
                <a:gd name="T12" fmla="*/ 88 w 88"/>
                <a:gd name="T13" fmla="*/ 4 h 10"/>
                <a:gd name="T14" fmla="*/ 84 w 8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">
                  <a:moveTo>
                    <a:pt x="84" y="0"/>
                  </a:moveTo>
                  <a:cubicBezTo>
                    <a:pt x="58" y="3"/>
                    <a:pt x="30" y="3"/>
                    <a:pt x="5" y="0"/>
                  </a:cubicBezTo>
                  <a:cubicBezTo>
                    <a:pt x="3" y="0"/>
                    <a:pt x="1" y="1"/>
                    <a:pt x="1" y="3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7" y="9"/>
                    <a:pt x="31" y="10"/>
                    <a:pt x="44" y="10"/>
                  </a:cubicBezTo>
                  <a:cubicBezTo>
                    <a:pt x="58" y="10"/>
                    <a:pt x="71" y="9"/>
                    <a:pt x="84" y="8"/>
                  </a:cubicBezTo>
                  <a:cubicBezTo>
                    <a:pt x="87" y="8"/>
                    <a:pt x="88" y="6"/>
                    <a:pt x="88" y="4"/>
                  </a:cubicBezTo>
                  <a:cubicBezTo>
                    <a:pt x="88" y="1"/>
                    <a:pt x="86" y="0"/>
                    <a:pt x="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34" name="Freeform 78">
              <a:extLst>
                <a:ext uri="{FF2B5EF4-FFF2-40B4-BE49-F238E27FC236}">
                  <a16:creationId xmlns:a16="http://schemas.microsoft.com/office/drawing/2014/main" id="{EC52472A-38C1-4AD2-B29E-C7CA2DFF8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" y="2981"/>
              <a:ext cx="179" cy="48"/>
            </a:xfrm>
            <a:custGeom>
              <a:avLst/>
              <a:gdLst>
                <a:gd name="T0" fmla="*/ 2 w 75"/>
                <a:gd name="T1" fmla="*/ 12 h 20"/>
                <a:gd name="T2" fmla="*/ 1 w 75"/>
                <a:gd name="T3" fmla="*/ 18 h 20"/>
                <a:gd name="T4" fmla="*/ 4 w 75"/>
                <a:gd name="T5" fmla="*/ 19 h 20"/>
                <a:gd name="T6" fmla="*/ 7 w 75"/>
                <a:gd name="T7" fmla="*/ 18 h 20"/>
                <a:gd name="T8" fmla="*/ 37 w 75"/>
                <a:gd name="T9" fmla="*/ 8 h 20"/>
                <a:gd name="T10" fmla="*/ 68 w 75"/>
                <a:gd name="T11" fmla="*/ 18 h 20"/>
                <a:gd name="T12" fmla="*/ 74 w 75"/>
                <a:gd name="T13" fmla="*/ 18 h 20"/>
                <a:gd name="T14" fmla="*/ 73 w 75"/>
                <a:gd name="T15" fmla="*/ 12 h 20"/>
                <a:gd name="T16" fmla="*/ 37 w 75"/>
                <a:gd name="T17" fmla="*/ 0 h 20"/>
                <a:gd name="T18" fmla="*/ 2 w 75"/>
                <a:gd name="T1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20">
                  <a:moveTo>
                    <a:pt x="2" y="12"/>
                  </a:moveTo>
                  <a:cubicBezTo>
                    <a:pt x="0" y="13"/>
                    <a:pt x="0" y="16"/>
                    <a:pt x="1" y="18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5" y="19"/>
                    <a:pt x="6" y="19"/>
                    <a:pt x="7" y="18"/>
                  </a:cubicBezTo>
                  <a:cubicBezTo>
                    <a:pt x="14" y="12"/>
                    <a:pt x="25" y="8"/>
                    <a:pt x="37" y="8"/>
                  </a:cubicBezTo>
                  <a:cubicBezTo>
                    <a:pt x="49" y="8"/>
                    <a:pt x="60" y="12"/>
                    <a:pt x="68" y="18"/>
                  </a:cubicBezTo>
                  <a:cubicBezTo>
                    <a:pt x="70" y="20"/>
                    <a:pt x="72" y="19"/>
                    <a:pt x="74" y="18"/>
                  </a:cubicBezTo>
                  <a:cubicBezTo>
                    <a:pt x="75" y="16"/>
                    <a:pt x="75" y="13"/>
                    <a:pt x="73" y="12"/>
                  </a:cubicBezTo>
                  <a:cubicBezTo>
                    <a:pt x="64" y="5"/>
                    <a:pt x="51" y="0"/>
                    <a:pt x="37" y="0"/>
                  </a:cubicBezTo>
                  <a:cubicBezTo>
                    <a:pt x="24" y="0"/>
                    <a:pt x="11" y="5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5" name="Freeform 79">
              <a:extLst>
                <a:ext uri="{FF2B5EF4-FFF2-40B4-BE49-F238E27FC236}">
                  <a16:creationId xmlns:a16="http://schemas.microsoft.com/office/drawing/2014/main" id="{40729E86-3694-4384-9982-F454EC1C6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" y="2908"/>
              <a:ext cx="305" cy="64"/>
            </a:xfrm>
            <a:custGeom>
              <a:avLst/>
              <a:gdLst>
                <a:gd name="T0" fmla="*/ 127 w 128"/>
                <a:gd name="T1" fmla="*/ 25 h 27"/>
                <a:gd name="T2" fmla="*/ 126 w 128"/>
                <a:gd name="T3" fmla="*/ 19 h 27"/>
                <a:gd name="T4" fmla="*/ 64 w 128"/>
                <a:gd name="T5" fmla="*/ 0 h 27"/>
                <a:gd name="T6" fmla="*/ 2 w 128"/>
                <a:gd name="T7" fmla="*/ 19 h 27"/>
                <a:gd name="T8" fmla="*/ 2 w 128"/>
                <a:gd name="T9" fmla="*/ 25 h 27"/>
                <a:gd name="T10" fmla="*/ 5 w 128"/>
                <a:gd name="T11" fmla="*/ 27 h 27"/>
                <a:gd name="T12" fmla="*/ 7 w 128"/>
                <a:gd name="T13" fmla="*/ 26 h 27"/>
                <a:gd name="T14" fmla="*/ 64 w 128"/>
                <a:gd name="T15" fmla="*/ 8 h 27"/>
                <a:gd name="T16" fmla="*/ 121 w 128"/>
                <a:gd name="T17" fmla="*/ 26 h 27"/>
                <a:gd name="T18" fmla="*/ 127 w 128"/>
                <a:gd name="T1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27">
                  <a:moveTo>
                    <a:pt x="127" y="25"/>
                  </a:moveTo>
                  <a:cubicBezTo>
                    <a:pt x="128" y="23"/>
                    <a:pt x="128" y="21"/>
                    <a:pt x="126" y="19"/>
                  </a:cubicBezTo>
                  <a:cubicBezTo>
                    <a:pt x="111" y="7"/>
                    <a:pt x="88" y="0"/>
                    <a:pt x="64" y="0"/>
                  </a:cubicBezTo>
                  <a:cubicBezTo>
                    <a:pt x="41" y="0"/>
                    <a:pt x="18" y="7"/>
                    <a:pt x="2" y="19"/>
                  </a:cubicBezTo>
                  <a:cubicBezTo>
                    <a:pt x="0" y="21"/>
                    <a:pt x="0" y="23"/>
                    <a:pt x="2" y="25"/>
                  </a:cubicBezTo>
                  <a:cubicBezTo>
                    <a:pt x="2" y="26"/>
                    <a:pt x="4" y="27"/>
                    <a:pt x="5" y="27"/>
                  </a:cubicBezTo>
                  <a:cubicBezTo>
                    <a:pt x="6" y="27"/>
                    <a:pt x="6" y="26"/>
                    <a:pt x="7" y="26"/>
                  </a:cubicBezTo>
                  <a:cubicBezTo>
                    <a:pt x="22" y="14"/>
                    <a:pt x="42" y="8"/>
                    <a:pt x="64" y="8"/>
                  </a:cubicBezTo>
                  <a:cubicBezTo>
                    <a:pt x="86" y="8"/>
                    <a:pt x="107" y="14"/>
                    <a:pt x="121" y="26"/>
                  </a:cubicBezTo>
                  <a:cubicBezTo>
                    <a:pt x="123" y="27"/>
                    <a:pt x="126" y="27"/>
                    <a:pt x="12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6" name="Freeform 80">
              <a:extLst>
                <a:ext uri="{FF2B5EF4-FFF2-40B4-BE49-F238E27FC236}">
                  <a16:creationId xmlns:a16="http://schemas.microsoft.com/office/drawing/2014/main" id="{2163AD66-5F09-4974-BB67-000616484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8" y="2832"/>
              <a:ext cx="422" cy="83"/>
            </a:xfrm>
            <a:custGeom>
              <a:avLst/>
              <a:gdLst>
                <a:gd name="T0" fmla="*/ 5 w 177"/>
                <a:gd name="T1" fmla="*/ 35 h 35"/>
                <a:gd name="T2" fmla="*/ 7 w 177"/>
                <a:gd name="T3" fmla="*/ 34 h 35"/>
                <a:gd name="T4" fmla="*/ 88 w 177"/>
                <a:gd name="T5" fmla="*/ 8 h 35"/>
                <a:gd name="T6" fmla="*/ 170 w 177"/>
                <a:gd name="T7" fmla="*/ 34 h 35"/>
                <a:gd name="T8" fmla="*/ 175 w 177"/>
                <a:gd name="T9" fmla="*/ 33 h 35"/>
                <a:gd name="T10" fmla="*/ 175 w 177"/>
                <a:gd name="T11" fmla="*/ 28 h 35"/>
                <a:gd name="T12" fmla="*/ 88 w 177"/>
                <a:gd name="T13" fmla="*/ 0 h 35"/>
                <a:gd name="T14" fmla="*/ 2 w 177"/>
                <a:gd name="T15" fmla="*/ 28 h 35"/>
                <a:gd name="T16" fmla="*/ 1 w 177"/>
                <a:gd name="T17" fmla="*/ 33 h 35"/>
                <a:gd name="T18" fmla="*/ 5 w 177"/>
                <a:gd name="T1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35">
                  <a:moveTo>
                    <a:pt x="5" y="35"/>
                  </a:moveTo>
                  <a:cubicBezTo>
                    <a:pt x="5" y="35"/>
                    <a:pt x="6" y="34"/>
                    <a:pt x="7" y="34"/>
                  </a:cubicBezTo>
                  <a:cubicBezTo>
                    <a:pt x="28" y="17"/>
                    <a:pt x="57" y="8"/>
                    <a:pt x="88" y="8"/>
                  </a:cubicBezTo>
                  <a:cubicBezTo>
                    <a:pt x="119" y="8"/>
                    <a:pt x="149" y="17"/>
                    <a:pt x="170" y="34"/>
                  </a:cubicBezTo>
                  <a:cubicBezTo>
                    <a:pt x="171" y="35"/>
                    <a:pt x="174" y="35"/>
                    <a:pt x="175" y="33"/>
                  </a:cubicBezTo>
                  <a:cubicBezTo>
                    <a:pt x="177" y="31"/>
                    <a:pt x="176" y="29"/>
                    <a:pt x="175" y="28"/>
                  </a:cubicBezTo>
                  <a:cubicBezTo>
                    <a:pt x="153" y="10"/>
                    <a:pt x="121" y="0"/>
                    <a:pt x="88" y="0"/>
                  </a:cubicBezTo>
                  <a:cubicBezTo>
                    <a:pt x="55" y="0"/>
                    <a:pt x="24" y="10"/>
                    <a:pt x="2" y="28"/>
                  </a:cubicBezTo>
                  <a:cubicBezTo>
                    <a:pt x="0" y="29"/>
                    <a:pt x="0" y="31"/>
                    <a:pt x="1" y="33"/>
                  </a:cubicBezTo>
                  <a:cubicBezTo>
                    <a:pt x="2" y="34"/>
                    <a:pt x="3" y="35"/>
                    <a:pt x="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7" name="Oval 81">
              <a:extLst>
                <a:ext uri="{FF2B5EF4-FFF2-40B4-BE49-F238E27FC236}">
                  <a16:creationId xmlns:a16="http://schemas.microsoft.com/office/drawing/2014/main" id="{825607EF-6C9B-45C6-AB78-06EF65818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8" name="Oval 82">
              <a:extLst>
                <a:ext uri="{FF2B5EF4-FFF2-40B4-BE49-F238E27FC236}">
                  <a16:creationId xmlns:a16="http://schemas.microsoft.com/office/drawing/2014/main" id="{FE4D008A-B04B-4281-B86E-297530792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31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9" name="Oval 83">
              <a:extLst>
                <a:ext uri="{FF2B5EF4-FFF2-40B4-BE49-F238E27FC236}">
                  <a16:creationId xmlns:a16="http://schemas.microsoft.com/office/drawing/2014/main" id="{EC079A2A-7792-4D10-B4E2-4C86984D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0" name="Oval 84">
              <a:extLst>
                <a:ext uri="{FF2B5EF4-FFF2-40B4-BE49-F238E27FC236}">
                  <a16:creationId xmlns:a16="http://schemas.microsoft.com/office/drawing/2014/main" id="{B5833792-DD1E-4FE5-8BEA-DDABCCD92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1" name="Oval 85">
              <a:extLst>
                <a:ext uri="{FF2B5EF4-FFF2-40B4-BE49-F238E27FC236}">
                  <a16:creationId xmlns:a16="http://schemas.microsoft.com/office/drawing/2014/main" id="{734FB70C-3487-490D-B528-538CC86AB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2" name="Oval 86">
              <a:extLst>
                <a:ext uri="{FF2B5EF4-FFF2-40B4-BE49-F238E27FC236}">
                  <a16:creationId xmlns:a16="http://schemas.microsoft.com/office/drawing/2014/main" id="{76DA3CB2-7273-4DD0-A8BE-4423D867D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3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3" name="Oval 87">
              <a:extLst>
                <a:ext uri="{FF2B5EF4-FFF2-40B4-BE49-F238E27FC236}">
                  <a16:creationId xmlns:a16="http://schemas.microsoft.com/office/drawing/2014/main" id="{82C31D40-9BD3-4F11-A56B-02D679E95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3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4" name="Oval 88">
              <a:extLst>
                <a:ext uri="{FF2B5EF4-FFF2-40B4-BE49-F238E27FC236}">
                  <a16:creationId xmlns:a16="http://schemas.microsoft.com/office/drawing/2014/main" id="{22CD940D-68BE-4232-A64D-D205C5CA8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5" name="Oval 89">
              <a:extLst>
                <a:ext uri="{FF2B5EF4-FFF2-40B4-BE49-F238E27FC236}">
                  <a16:creationId xmlns:a16="http://schemas.microsoft.com/office/drawing/2014/main" id="{503E2EF2-AE54-451C-AF6B-D79B2F654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3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6" name="Oval 90">
              <a:extLst>
                <a:ext uri="{FF2B5EF4-FFF2-40B4-BE49-F238E27FC236}">
                  <a16:creationId xmlns:a16="http://schemas.microsoft.com/office/drawing/2014/main" id="{DB1B89F0-0B34-4565-9F50-6142F01DF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231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7" name="Oval 91">
              <a:extLst>
                <a:ext uri="{FF2B5EF4-FFF2-40B4-BE49-F238E27FC236}">
                  <a16:creationId xmlns:a16="http://schemas.microsoft.com/office/drawing/2014/main" id="{F338581E-76DA-4EA7-90CE-0E2234659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8" name="Oval 92">
              <a:extLst>
                <a:ext uri="{FF2B5EF4-FFF2-40B4-BE49-F238E27FC236}">
                  <a16:creationId xmlns:a16="http://schemas.microsoft.com/office/drawing/2014/main" id="{65F9A426-2568-4DB8-9C2D-F550E0F0D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12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9" name="Oval 93">
              <a:extLst>
                <a:ext uri="{FF2B5EF4-FFF2-40B4-BE49-F238E27FC236}">
                  <a16:creationId xmlns:a16="http://schemas.microsoft.com/office/drawing/2014/main" id="{4D151A65-407F-4C5B-ABA6-F954F8170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0" name="Oval 94">
              <a:extLst>
                <a:ext uri="{FF2B5EF4-FFF2-40B4-BE49-F238E27FC236}">
                  <a16:creationId xmlns:a16="http://schemas.microsoft.com/office/drawing/2014/main" id="{7EF7774B-88FE-4C0A-B2FB-B7FBEE0D2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1" name="Oval 95">
              <a:extLst>
                <a:ext uri="{FF2B5EF4-FFF2-40B4-BE49-F238E27FC236}">
                  <a16:creationId xmlns:a16="http://schemas.microsoft.com/office/drawing/2014/main" id="{65DA6D02-A0F4-4A18-9035-64A55C9D9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2" name="Oval 96">
              <a:extLst>
                <a:ext uri="{FF2B5EF4-FFF2-40B4-BE49-F238E27FC236}">
                  <a16:creationId xmlns:a16="http://schemas.microsoft.com/office/drawing/2014/main" id="{E3858EE0-D9CD-4420-A25C-94B001EBE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1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3" name="Oval 97">
              <a:extLst>
                <a:ext uri="{FF2B5EF4-FFF2-40B4-BE49-F238E27FC236}">
                  <a16:creationId xmlns:a16="http://schemas.microsoft.com/office/drawing/2014/main" id="{AA540330-7F0C-4773-B511-B2552821D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1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4" name="Oval 98">
              <a:extLst>
                <a:ext uri="{FF2B5EF4-FFF2-40B4-BE49-F238E27FC236}">
                  <a16:creationId xmlns:a16="http://schemas.microsoft.com/office/drawing/2014/main" id="{EC305DEC-DC3E-4E33-8ECD-1C6872AEE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5" name="Oval 99">
              <a:extLst>
                <a:ext uri="{FF2B5EF4-FFF2-40B4-BE49-F238E27FC236}">
                  <a16:creationId xmlns:a16="http://schemas.microsoft.com/office/drawing/2014/main" id="{E4BB8982-399F-49C6-A7DD-A6B268110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1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6" name="Oval 100">
              <a:extLst>
                <a:ext uri="{FF2B5EF4-FFF2-40B4-BE49-F238E27FC236}">
                  <a16:creationId xmlns:a16="http://schemas.microsoft.com/office/drawing/2014/main" id="{12BB410C-A366-4D99-83F6-082E2983D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212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7" name="Oval 101">
              <a:extLst>
                <a:ext uri="{FF2B5EF4-FFF2-40B4-BE49-F238E27FC236}">
                  <a16:creationId xmlns:a16="http://schemas.microsoft.com/office/drawing/2014/main" id="{FD525D28-9236-49F6-8C39-7C1BB25AE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193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8" name="Oval 102">
              <a:extLst>
                <a:ext uri="{FF2B5EF4-FFF2-40B4-BE49-F238E27FC236}">
                  <a16:creationId xmlns:a16="http://schemas.microsoft.com/office/drawing/2014/main" id="{DAD7ACC5-CA16-4812-8BEF-CFDCFA6C4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9" name="Oval 103">
              <a:extLst>
                <a:ext uri="{FF2B5EF4-FFF2-40B4-BE49-F238E27FC236}">
                  <a16:creationId xmlns:a16="http://schemas.microsoft.com/office/drawing/2014/main" id="{1A4C48D0-6719-4AF0-9F26-EC946E02D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0" name="Oval 104">
              <a:extLst>
                <a:ext uri="{FF2B5EF4-FFF2-40B4-BE49-F238E27FC236}">
                  <a16:creationId xmlns:a16="http://schemas.microsoft.com/office/drawing/2014/main" id="{9B3AE65A-8A23-48EE-803F-84C5806C3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1" name="Oval 105">
              <a:extLst>
                <a:ext uri="{FF2B5EF4-FFF2-40B4-BE49-F238E27FC236}">
                  <a16:creationId xmlns:a16="http://schemas.microsoft.com/office/drawing/2014/main" id="{216DE92A-4086-4924-B75A-91DE5023E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19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2" name="Oval 106">
              <a:extLst>
                <a:ext uri="{FF2B5EF4-FFF2-40B4-BE49-F238E27FC236}">
                  <a16:creationId xmlns:a16="http://schemas.microsoft.com/office/drawing/2014/main" id="{BD2D6D0A-E559-4132-82F0-91C65AD0E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19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3" name="Oval 107">
              <a:extLst>
                <a:ext uri="{FF2B5EF4-FFF2-40B4-BE49-F238E27FC236}">
                  <a16:creationId xmlns:a16="http://schemas.microsoft.com/office/drawing/2014/main" id="{B5C288F0-38F7-4826-B407-01994E5C5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2" name="Oval 108">
              <a:extLst>
                <a:ext uri="{FF2B5EF4-FFF2-40B4-BE49-F238E27FC236}">
                  <a16:creationId xmlns:a16="http://schemas.microsoft.com/office/drawing/2014/main" id="{8D5713BE-E210-42F8-9783-A92B503E7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19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3" name="Oval 109">
              <a:extLst>
                <a:ext uri="{FF2B5EF4-FFF2-40B4-BE49-F238E27FC236}">
                  <a16:creationId xmlns:a16="http://schemas.microsoft.com/office/drawing/2014/main" id="{68D436B1-ECDC-406F-BC7C-766B30F64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4" name="Oval 110">
              <a:extLst>
                <a:ext uri="{FF2B5EF4-FFF2-40B4-BE49-F238E27FC236}">
                  <a16:creationId xmlns:a16="http://schemas.microsoft.com/office/drawing/2014/main" id="{F7D6C2AE-8D6C-454F-8649-F3FF57E83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5" name="Oval 111">
              <a:extLst>
                <a:ext uri="{FF2B5EF4-FFF2-40B4-BE49-F238E27FC236}">
                  <a16:creationId xmlns:a16="http://schemas.microsoft.com/office/drawing/2014/main" id="{D2003580-D331-4FCE-BA34-D16854F09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6" name="Oval 112">
              <a:extLst>
                <a:ext uri="{FF2B5EF4-FFF2-40B4-BE49-F238E27FC236}">
                  <a16:creationId xmlns:a16="http://schemas.microsoft.com/office/drawing/2014/main" id="{C735FACC-36D8-447B-92D3-D6266A1DD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174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7" name="Oval 113">
              <a:extLst>
                <a:ext uri="{FF2B5EF4-FFF2-40B4-BE49-F238E27FC236}">
                  <a16:creationId xmlns:a16="http://schemas.microsoft.com/office/drawing/2014/main" id="{1C2BF027-2330-4735-B75C-C87928A28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155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8" name="Oval 114">
              <a:extLst>
                <a:ext uri="{FF2B5EF4-FFF2-40B4-BE49-F238E27FC236}">
                  <a16:creationId xmlns:a16="http://schemas.microsoft.com/office/drawing/2014/main" id="{C355AB75-EC9A-4CF8-A3C4-AA29A05F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155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9" name="Oval 115">
              <a:extLst>
                <a:ext uri="{FF2B5EF4-FFF2-40B4-BE49-F238E27FC236}">
                  <a16:creationId xmlns:a16="http://schemas.microsoft.com/office/drawing/2014/main" id="{5068E0F7-96C5-44D3-AB35-E50BAB8B2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174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0" name="Oval 116">
              <a:extLst>
                <a:ext uri="{FF2B5EF4-FFF2-40B4-BE49-F238E27FC236}">
                  <a16:creationId xmlns:a16="http://schemas.microsoft.com/office/drawing/2014/main" id="{6035B455-8981-4110-8FE3-4B3D445A1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174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1" name="Oval 117">
              <a:extLst>
                <a:ext uri="{FF2B5EF4-FFF2-40B4-BE49-F238E27FC236}">
                  <a16:creationId xmlns:a16="http://schemas.microsoft.com/office/drawing/2014/main" id="{464FC6E6-6C5A-42E9-B896-EF33FBD73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2" name="Oval 118">
              <a:extLst>
                <a:ext uri="{FF2B5EF4-FFF2-40B4-BE49-F238E27FC236}">
                  <a16:creationId xmlns:a16="http://schemas.microsoft.com/office/drawing/2014/main" id="{5F4241F8-55FB-41E6-99B8-200199E4A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3" name="Oval 119">
              <a:extLst>
                <a:ext uri="{FF2B5EF4-FFF2-40B4-BE49-F238E27FC236}">
                  <a16:creationId xmlns:a16="http://schemas.microsoft.com/office/drawing/2014/main" id="{7B370912-A206-41B7-BCB0-8940A864C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4" name="Oval 120">
              <a:extLst>
                <a:ext uri="{FF2B5EF4-FFF2-40B4-BE49-F238E27FC236}">
                  <a16:creationId xmlns:a16="http://schemas.microsoft.com/office/drawing/2014/main" id="{4594281F-359A-4FCD-BCA8-4B8727AB6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9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5" name="Oval 121">
              <a:extLst>
                <a:ext uri="{FF2B5EF4-FFF2-40B4-BE49-F238E27FC236}">
                  <a16:creationId xmlns:a16="http://schemas.microsoft.com/office/drawing/2014/main" id="{52428EF3-5679-4E66-B716-71C6FF5BE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310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6" name="Oval 122">
              <a:extLst>
                <a:ext uri="{FF2B5EF4-FFF2-40B4-BE49-F238E27FC236}">
                  <a16:creationId xmlns:a16="http://schemas.microsoft.com/office/drawing/2014/main" id="{544EE170-E605-4A64-AF1D-BFF880650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310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7" name="Oval 123">
              <a:extLst>
                <a:ext uri="{FF2B5EF4-FFF2-40B4-BE49-F238E27FC236}">
                  <a16:creationId xmlns:a16="http://schemas.microsoft.com/office/drawing/2014/main" id="{791F4B3D-7F73-49B9-9FD0-CD1E86FDA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91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8" name="Oval 124">
              <a:extLst>
                <a:ext uri="{FF2B5EF4-FFF2-40B4-BE49-F238E27FC236}">
                  <a16:creationId xmlns:a16="http://schemas.microsoft.com/office/drawing/2014/main" id="{AE4B2D84-86B7-4946-AC8B-A6B3EF7D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91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9" name="Oval 125">
              <a:extLst>
                <a:ext uri="{FF2B5EF4-FFF2-40B4-BE49-F238E27FC236}">
                  <a16:creationId xmlns:a16="http://schemas.microsoft.com/office/drawing/2014/main" id="{C9BEABC5-A161-4930-8787-D14D28F77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72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0" name="Oval 126">
              <a:extLst>
                <a:ext uri="{FF2B5EF4-FFF2-40B4-BE49-F238E27FC236}">
                  <a16:creationId xmlns:a16="http://schemas.microsoft.com/office/drawing/2014/main" id="{C9EE3371-6E33-400E-B96E-897DF09A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1" name="Oval 127">
              <a:extLst>
                <a:ext uri="{FF2B5EF4-FFF2-40B4-BE49-F238E27FC236}">
                  <a16:creationId xmlns:a16="http://schemas.microsoft.com/office/drawing/2014/main" id="{3757B88B-A7FF-496D-A96A-45FDBAC25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2" name="Oval 128">
              <a:extLst>
                <a:ext uri="{FF2B5EF4-FFF2-40B4-BE49-F238E27FC236}">
                  <a16:creationId xmlns:a16="http://schemas.microsoft.com/office/drawing/2014/main" id="{B681464A-E8F7-4A87-8F16-1A081C153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3" name="Oval 129">
              <a:extLst>
                <a:ext uri="{FF2B5EF4-FFF2-40B4-BE49-F238E27FC236}">
                  <a16:creationId xmlns:a16="http://schemas.microsoft.com/office/drawing/2014/main" id="{51428B0C-46D4-4E7A-B26E-9B4B79E81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7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4" name="Oval 130">
              <a:extLst>
                <a:ext uri="{FF2B5EF4-FFF2-40B4-BE49-F238E27FC236}">
                  <a16:creationId xmlns:a16="http://schemas.microsoft.com/office/drawing/2014/main" id="{4EB4C001-0A3B-411F-9E68-488AE6577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72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5" name="Oval 131">
              <a:extLst>
                <a:ext uri="{FF2B5EF4-FFF2-40B4-BE49-F238E27FC236}">
                  <a16:creationId xmlns:a16="http://schemas.microsoft.com/office/drawing/2014/main" id="{E4135C11-A5DF-4A72-8B48-FA56F7ABE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6" name="Oval 132">
              <a:extLst>
                <a:ext uri="{FF2B5EF4-FFF2-40B4-BE49-F238E27FC236}">
                  <a16:creationId xmlns:a16="http://schemas.microsoft.com/office/drawing/2014/main" id="{206142DF-9F3B-4E4C-8F72-5E37D7FD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72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7" name="Oval 133">
              <a:extLst>
                <a:ext uri="{FF2B5EF4-FFF2-40B4-BE49-F238E27FC236}">
                  <a16:creationId xmlns:a16="http://schemas.microsoft.com/office/drawing/2014/main" id="{735BD6CB-A88D-4293-B503-7CC762C60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8" name="Oval 134">
              <a:extLst>
                <a:ext uri="{FF2B5EF4-FFF2-40B4-BE49-F238E27FC236}">
                  <a16:creationId xmlns:a16="http://schemas.microsoft.com/office/drawing/2014/main" id="{E642EE96-E237-41B8-848D-2D195207F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" y="3253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9" name="Oval 135">
              <a:extLst>
                <a:ext uri="{FF2B5EF4-FFF2-40B4-BE49-F238E27FC236}">
                  <a16:creationId xmlns:a16="http://schemas.microsoft.com/office/drawing/2014/main" id="{D1BB204F-85E4-4A99-94C9-955B29869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2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0" name="Oval 136">
              <a:extLst>
                <a:ext uri="{FF2B5EF4-FFF2-40B4-BE49-F238E27FC236}">
                  <a16:creationId xmlns:a16="http://schemas.microsoft.com/office/drawing/2014/main" id="{4D7EBA0A-9613-4242-A227-A1E5134ED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1" name="Oval 137">
              <a:extLst>
                <a:ext uri="{FF2B5EF4-FFF2-40B4-BE49-F238E27FC236}">
                  <a16:creationId xmlns:a16="http://schemas.microsoft.com/office/drawing/2014/main" id="{D8B84846-289F-47C3-B85D-3A2CB2D4C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2" name="Oval 138">
              <a:extLst>
                <a:ext uri="{FF2B5EF4-FFF2-40B4-BE49-F238E27FC236}">
                  <a16:creationId xmlns:a16="http://schemas.microsoft.com/office/drawing/2014/main" id="{EDBB4289-52E8-4996-9CE5-670F0CED5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" y="325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3" name="Oval 139">
              <a:extLst>
                <a:ext uri="{FF2B5EF4-FFF2-40B4-BE49-F238E27FC236}">
                  <a16:creationId xmlns:a16="http://schemas.microsoft.com/office/drawing/2014/main" id="{447F4F2D-3116-4F2D-8167-AFF023767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8" y="3253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4" name="Oval 140">
              <a:extLst>
                <a:ext uri="{FF2B5EF4-FFF2-40B4-BE49-F238E27FC236}">
                  <a16:creationId xmlns:a16="http://schemas.microsoft.com/office/drawing/2014/main" id="{4753376A-F136-4EF0-8430-DBE82CD6E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5" name="Oval 141">
              <a:extLst>
                <a:ext uri="{FF2B5EF4-FFF2-40B4-BE49-F238E27FC236}">
                  <a16:creationId xmlns:a16="http://schemas.microsoft.com/office/drawing/2014/main" id="{DDE89B43-B350-42CA-8A3A-64D204CF7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" y="3253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6" name="Oval 142">
              <a:extLst>
                <a:ext uri="{FF2B5EF4-FFF2-40B4-BE49-F238E27FC236}">
                  <a16:creationId xmlns:a16="http://schemas.microsoft.com/office/drawing/2014/main" id="{BF7E99BA-9D7C-4D97-9722-A58751CD9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3253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468" name="Прямоугольник 467">
            <a:extLst>
              <a:ext uri="{FF2B5EF4-FFF2-40B4-BE49-F238E27FC236}">
                <a16:creationId xmlns:a16="http://schemas.microsoft.com/office/drawing/2014/main" id="{5E70AAAE-8E6B-4600-B037-D2795900E412}"/>
              </a:ext>
            </a:extLst>
          </p:cNvPr>
          <p:cNvSpPr/>
          <p:nvPr/>
        </p:nvSpPr>
        <p:spPr>
          <a:xfrm>
            <a:off x="832500" y="5284310"/>
            <a:ext cx="7693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PVCSN0M401</a:t>
            </a:r>
          </a:p>
        </p:txBody>
      </p:sp>
      <p:sp>
        <p:nvSpPr>
          <p:cNvPr id="612" name="Прямоугольник 611">
            <a:extLst>
              <a:ext uri="{FF2B5EF4-FFF2-40B4-BE49-F238E27FC236}">
                <a16:creationId xmlns:a16="http://schemas.microsoft.com/office/drawing/2014/main" id="{F26802CE-7674-4D98-841A-2D40C852F55D}"/>
              </a:ext>
            </a:extLst>
          </p:cNvPr>
          <p:cNvSpPr/>
          <p:nvPr/>
        </p:nvSpPr>
        <p:spPr>
          <a:xfrm>
            <a:off x="844147" y="6134407"/>
            <a:ext cx="7693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PSVCMN0M701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9AB61-B3F3-4A64-8945-58401A2C3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9" y="6029995"/>
            <a:ext cx="295835" cy="295835"/>
          </a:xfrm>
          <a:prstGeom prst="rect">
            <a:avLst/>
          </a:prstGeom>
        </p:spPr>
      </p:pic>
      <p:sp>
        <p:nvSpPr>
          <p:cNvPr id="223" name="Стрелка: вправо 106">
            <a:extLst>
              <a:ext uri="{FF2B5EF4-FFF2-40B4-BE49-F238E27FC236}">
                <a16:creationId xmlns:a16="http://schemas.microsoft.com/office/drawing/2014/main" id="{9D699564-2C09-44BD-85EE-77DB60AD47ED}"/>
              </a:ext>
            </a:extLst>
          </p:cNvPr>
          <p:cNvSpPr/>
          <p:nvPr/>
        </p:nvSpPr>
        <p:spPr>
          <a:xfrm flipV="1">
            <a:off x="5736501" y="4457833"/>
            <a:ext cx="6071342" cy="206526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4" name="Стрелка: вправо 106">
            <a:extLst>
              <a:ext uri="{FF2B5EF4-FFF2-40B4-BE49-F238E27FC236}">
                <a16:creationId xmlns:a16="http://schemas.microsoft.com/office/drawing/2014/main" id="{AE6A02DD-6CD7-4F23-9FE1-731402234309}"/>
              </a:ext>
            </a:extLst>
          </p:cNvPr>
          <p:cNvSpPr/>
          <p:nvPr/>
        </p:nvSpPr>
        <p:spPr>
          <a:xfrm flipV="1">
            <a:off x="5746377" y="5325845"/>
            <a:ext cx="6074846" cy="206525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5" name="Стрелка: вправо 106">
            <a:extLst>
              <a:ext uri="{FF2B5EF4-FFF2-40B4-BE49-F238E27FC236}">
                <a16:creationId xmlns:a16="http://schemas.microsoft.com/office/drawing/2014/main" id="{1720B1DA-92B0-48B3-BD68-FAB6006F2658}"/>
              </a:ext>
            </a:extLst>
          </p:cNvPr>
          <p:cNvSpPr/>
          <p:nvPr/>
        </p:nvSpPr>
        <p:spPr>
          <a:xfrm flipV="1">
            <a:off x="5742873" y="6162943"/>
            <a:ext cx="6074846" cy="206524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6" name="Прямоугольник 225">
            <a:extLst>
              <a:ext uri="{FF2B5EF4-FFF2-40B4-BE49-F238E27FC236}">
                <a16:creationId xmlns:a16="http://schemas.microsoft.com/office/drawing/2014/main" id="{B895FC92-0D7C-4BE5-8B5C-06058A8ACB62}"/>
              </a:ext>
            </a:extLst>
          </p:cNvPr>
          <p:cNvSpPr/>
          <p:nvPr/>
        </p:nvSpPr>
        <p:spPr>
          <a:xfrm>
            <a:off x="793984" y="2082647"/>
            <a:ext cx="7693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PVCCU12M601</a:t>
            </a:r>
          </a:p>
        </p:txBody>
      </p:sp>
      <p:sp>
        <p:nvSpPr>
          <p:cNvPr id="227" name="Стрелка: вправо 106">
            <a:extLst>
              <a:ext uri="{FF2B5EF4-FFF2-40B4-BE49-F238E27FC236}">
                <a16:creationId xmlns:a16="http://schemas.microsoft.com/office/drawing/2014/main" id="{6DC9B51C-517B-43FB-A107-5E68E56C037F}"/>
              </a:ext>
            </a:extLst>
          </p:cNvPr>
          <p:cNvSpPr/>
          <p:nvPr/>
        </p:nvSpPr>
        <p:spPr>
          <a:xfrm flipV="1">
            <a:off x="1541597" y="2065227"/>
            <a:ext cx="10263622" cy="192516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9" name="Group 28">
            <a:extLst>
              <a:ext uri="{FF2B5EF4-FFF2-40B4-BE49-F238E27FC236}">
                <a16:creationId xmlns:a16="http://schemas.microsoft.com/office/drawing/2014/main" id="{CCD2BC62-8000-4666-8456-05335EA085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6979" y="1945490"/>
            <a:ext cx="621989" cy="322921"/>
            <a:chOff x="3427" y="2832"/>
            <a:chExt cx="1017" cy="528"/>
          </a:xfrm>
          <a:solidFill>
            <a:srgbClr val="00A7FF"/>
          </a:solidFill>
        </p:grpSpPr>
        <p:sp>
          <p:nvSpPr>
            <p:cNvPr id="230" name="Freeform 29">
              <a:extLst>
                <a:ext uri="{FF2B5EF4-FFF2-40B4-BE49-F238E27FC236}">
                  <a16:creationId xmlns:a16="http://schemas.microsoft.com/office/drawing/2014/main" id="{E99CE1AB-C12D-484D-9C44-C40286EB14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7" y="3050"/>
              <a:ext cx="1017" cy="240"/>
            </a:xfrm>
            <a:custGeom>
              <a:avLst/>
              <a:gdLst>
                <a:gd name="T0" fmla="*/ 15 w 428"/>
                <a:gd name="T1" fmla="*/ 100 h 100"/>
                <a:gd name="T2" fmla="*/ 414 w 428"/>
                <a:gd name="T3" fmla="*/ 100 h 100"/>
                <a:gd name="T4" fmla="*/ 426 w 428"/>
                <a:gd name="T5" fmla="*/ 92 h 100"/>
                <a:gd name="T6" fmla="*/ 425 w 428"/>
                <a:gd name="T7" fmla="*/ 78 h 100"/>
                <a:gd name="T8" fmla="*/ 393 w 428"/>
                <a:gd name="T9" fmla="*/ 28 h 100"/>
                <a:gd name="T10" fmla="*/ 381 w 428"/>
                <a:gd name="T11" fmla="*/ 21 h 100"/>
                <a:gd name="T12" fmla="*/ 243 w 428"/>
                <a:gd name="T13" fmla="*/ 21 h 100"/>
                <a:gd name="T14" fmla="*/ 214 w 428"/>
                <a:gd name="T15" fmla="*/ 0 h 100"/>
                <a:gd name="T16" fmla="*/ 186 w 428"/>
                <a:gd name="T17" fmla="*/ 21 h 100"/>
                <a:gd name="T18" fmla="*/ 47 w 428"/>
                <a:gd name="T19" fmla="*/ 21 h 100"/>
                <a:gd name="T20" fmla="*/ 35 w 428"/>
                <a:gd name="T21" fmla="*/ 28 h 100"/>
                <a:gd name="T22" fmla="*/ 3 w 428"/>
                <a:gd name="T23" fmla="*/ 78 h 100"/>
                <a:gd name="T24" fmla="*/ 3 w 428"/>
                <a:gd name="T25" fmla="*/ 92 h 100"/>
                <a:gd name="T26" fmla="*/ 15 w 428"/>
                <a:gd name="T27" fmla="*/ 100 h 100"/>
                <a:gd name="T28" fmla="*/ 214 w 428"/>
                <a:gd name="T29" fmla="*/ 18 h 100"/>
                <a:gd name="T30" fmla="*/ 226 w 428"/>
                <a:gd name="T31" fmla="*/ 29 h 100"/>
                <a:gd name="T32" fmla="*/ 214 w 428"/>
                <a:gd name="T33" fmla="*/ 41 h 100"/>
                <a:gd name="T34" fmla="*/ 203 w 428"/>
                <a:gd name="T35" fmla="*/ 29 h 100"/>
                <a:gd name="T36" fmla="*/ 214 w 428"/>
                <a:gd name="T37" fmla="*/ 18 h 100"/>
                <a:gd name="T38" fmla="*/ 48 w 428"/>
                <a:gd name="T39" fmla="*/ 37 h 100"/>
                <a:gd name="T40" fmla="*/ 186 w 428"/>
                <a:gd name="T41" fmla="*/ 37 h 100"/>
                <a:gd name="T42" fmla="*/ 214 w 428"/>
                <a:gd name="T43" fmla="*/ 59 h 100"/>
                <a:gd name="T44" fmla="*/ 243 w 428"/>
                <a:gd name="T45" fmla="*/ 37 h 100"/>
                <a:gd name="T46" fmla="*/ 380 w 428"/>
                <a:gd name="T47" fmla="*/ 37 h 100"/>
                <a:gd name="T48" fmla="*/ 410 w 428"/>
                <a:gd name="T49" fmla="*/ 84 h 100"/>
                <a:gd name="T50" fmla="*/ 19 w 428"/>
                <a:gd name="T51" fmla="*/ 84 h 100"/>
                <a:gd name="T52" fmla="*/ 48 w 428"/>
                <a:gd name="T53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8" h="100">
                  <a:moveTo>
                    <a:pt x="15" y="100"/>
                  </a:moveTo>
                  <a:cubicBezTo>
                    <a:pt x="414" y="100"/>
                    <a:pt x="414" y="100"/>
                    <a:pt x="414" y="100"/>
                  </a:cubicBezTo>
                  <a:cubicBezTo>
                    <a:pt x="419" y="100"/>
                    <a:pt x="423" y="97"/>
                    <a:pt x="426" y="92"/>
                  </a:cubicBezTo>
                  <a:cubicBezTo>
                    <a:pt x="428" y="88"/>
                    <a:pt x="428" y="82"/>
                    <a:pt x="425" y="78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391" y="24"/>
                    <a:pt x="386" y="21"/>
                    <a:pt x="381" y="21"/>
                  </a:cubicBezTo>
                  <a:cubicBezTo>
                    <a:pt x="243" y="21"/>
                    <a:pt x="243" y="21"/>
                    <a:pt x="243" y="21"/>
                  </a:cubicBezTo>
                  <a:cubicBezTo>
                    <a:pt x="239" y="9"/>
                    <a:pt x="228" y="0"/>
                    <a:pt x="214" y="0"/>
                  </a:cubicBezTo>
                  <a:cubicBezTo>
                    <a:pt x="201" y="0"/>
                    <a:pt x="190" y="9"/>
                    <a:pt x="18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3" y="21"/>
                    <a:pt x="38" y="24"/>
                    <a:pt x="35" y="2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0" y="82"/>
                    <a:pt x="0" y="88"/>
                    <a:pt x="3" y="92"/>
                  </a:cubicBezTo>
                  <a:cubicBezTo>
                    <a:pt x="5" y="97"/>
                    <a:pt x="10" y="100"/>
                    <a:pt x="15" y="100"/>
                  </a:cubicBezTo>
                  <a:close/>
                  <a:moveTo>
                    <a:pt x="214" y="18"/>
                  </a:moveTo>
                  <a:cubicBezTo>
                    <a:pt x="221" y="18"/>
                    <a:pt x="226" y="23"/>
                    <a:pt x="226" y="29"/>
                  </a:cubicBezTo>
                  <a:cubicBezTo>
                    <a:pt x="226" y="36"/>
                    <a:pt x="221" y="41"/>
                    <a:pt x="214" y="41"/>
                  </a:cubicBezTo>
                  <a:cubicBezTo>
                    <a:pt x="208" y="41"/>
                    <a:pt x="203" y="36"/>
                    <a:pt x="203" y="29"/>
                  </a:cubicBezTo>
                  <a:cubicBezTo>
                    <a:pt x="203" y="23"/>
                    <a:pt x="208" y="18"/>
                    <a:pt x="214" y="18"/>
                  </a:cubicBezTo>
                  <a:close/>
                  <a:moveTo>
                    <a:pt x="48" y="37"/>
                  </a:moveTo>
                  <a:cubicBezTo>
                    <a:pt x="186" y="37"/>
                    <a:pt x="186" y="37"/>
                    <a:pt x="186" y="37"/>
                  </a:cubicBezTo>
                  <a:cubicBezTo>
                    <a:pt x="190" y="50"/>
                    <a:pt x="201" y="59"/>
                    <a:pt x="214" y="59"/>
                  </a:cubicBezTo>
                  <a:cubicBezTo>
                    <a:pt x="228" y="59"/>
                    <a:pt x="239" y="50"/>
                    <a:pt x="243" y="37"/>
                  </a:cubicBezTo>
                  <a:cubicBezTo>
                    <a:pt x="380" y="37"/>
                    <a:pt x="380" y="37"/>
                    <a:pt x="380" y="37"/>
                  </a:cubicBezTo>
                  <a:cubicBezTo>
                    <a:pt x="410" y="84"/>
                    <a:pt x="410" y="84"/>
                    <a:pt x="410" y="84"/>
                  </a:cubicBezTo>
                  <a:cubicBezTo>
                    <a:pt x="19" y="84"/>
                    <a:pt x="19" y="84"/>
                    <a:pt x="19" y="84"/>
                  </a:cubicBezTo>
                  <a:lnTo>
                    <a:pt x="4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1" name="Oval 30">
              <a:extLst>
                <a:ext uri="{FF2B5EF4-FFF2-40B4-BE49-F238E27FC236}">
                  <a16:creationId xmlns:a16="http://schemas.microsoft.com/office/drawing/2014/main" id="{4CE57905-E067-435D-A023-840748233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" y="3103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2" name="Freeform 31">
              <a:extLst>
                <a:ext uri="{FF2B5EF4-FFF2-40B4-BE49-F238E27FC236}">
                  <a16:creationId xmlns:a16="http://schemas.microsoft.com/office/drawing/2014/main" id="{A4408FA9-008D-4A1A-9539-FE72F7F13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" y="3321"/>
              <a:ext cx="1005" cy="39"/>
            </a:xfrm>
            <a:custGeom>
              <a:avLst/>
              <a:gdLst>
                <a:gd name="T0" fmla="*/ 415 w 423"/>
                <a:gd name="T1" fmla="*/ 0 h 16"/>
                <a:gd name="T2" fmla="*/ 8 w 423"/>
                <a:gd name="T3" fmla="*/ 0 h 16"/>
                <a:gd name="T4" fmla="*/ 0 w 423"/>
                <a:gd name="T5" fmla="*/ 8 h 16"/>
                <a:gd name="T6" fmla="*/ 8 w 423"/>
                <a:gd name="T7" fmla="*/ 16 h 16"/>
                <a:gd name="T8" fmla="*/ 415 w 423"/>
                <a:gd name="T9" fmla="*/ 16 h 16"/>
                <a:gd name="T10" fmla="*/ 423 w 423"/>
                <a:gd name="T11" fmla="*/ 8 h 16"/>
                <a:gd name="T12" fmla="*/ 415 w 42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16">
                  <a:moveTo>
                    <a:pt x="41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415" y="16"/>
                    <a:pt x="415" y="16"/>
                    <a:pt x="415" y="16"/>
                  </a:cubicBezTo>
                  <a:cubicBezTo>
                    <a:pt x="419" y="16"/>
                    <a:pt x="423" y="13"/>
                    <a:pt x="423" y="8"/>
                  </a:cubicBezTo>
                  <a:cubicBezTo>
                    <a:pt x="423" y="4"/>
                    <a:pt x="419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3" name="Oval 32">
              <a:extLst>
                <a:ext uri="{FF2B5EF4-FFF2-40B4-BE49-F238E27FC236}">
                  <a16:creationId xmlns:a16="http://schemas.microsoft.com/office/drawing/2014/main" id="{54B47AF8-C494-464F-A4A8-79DC65860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4" name="Oval 33">
              <a:extLst>
                <a:ext uri="{FF2B5EF4-FFF2-40B4-BE49-F238E27FC236}">
                  <a16:creationId xmlns:a16="http://schemas.microsoft.com/office/drawing/2014/main" id="{0F7F1C92-A2F0-4672-AC0D-BC221F304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" y="3165"/>
              <a:ext cx="9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5" name="Oval 34">
              <a:extLst>
                <a:ext uri="{FF2B5EF4-FFF2-40B4-BE49-F238E27FC236}">
                  <a16:creationId xmlns:a16="http://schemas.microsoft.com/office/drawing/2014/main" id="{1A854A2F-A68C-475B-B6C0-479D4B72A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6" name="Oval 35">
              <a:extLst>
                <a:ext uri="{FF2B5EF4-FFF2-40B4-BE49-F238E27FC236}">
                  <a16:creationId xmlns:a16="http://schemas.microsoft.com/office/drawing/2014/main" id="{0BF94A81-3D9F-44FD-9FCE-FF47B25F5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7" name="Oval 36">
              <a:extLst>
                <a:ext uri="{FF2B5EF4-FFF2-40B4-BE49-F238E27FC236}">
                  <a16:creationId xmlns:a16="http://schemas.microsoft.com/office/drawing/2014/main" id="{4C0374EA-E701-4150-BA0F-F847FDF84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3165"/>
              <a:ext cx="10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8" name="Oval 37">
              <a:extLst>
                <a:ext uri="{FF2B5EF4-FFF2-40B4-BE49-F238E27FC236}">
                  <a16:creationId xmlns:a16="http://schemas.microsoft.com/office/drawing/2014/main" id="{4D02B8BE-D458-498D-B7FC-5EB5D75F3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9" name="Oval 38">
              <a:extLst>
                <a:ext uri="{FF2B5EF4-FFF2-40B4-BE49-F238E27FC236}">
                  <a16:creationId xmlns:a16="http://schemas.microsoft.com/office/drawing/2014/main" id="{B45C2DCD-C43A-4865-889C-EB00314EB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0" name="Oval 39">
              <a:extLst>
                <a:ext uri="{FF2B5EF4-FFF2-40B4-BE49-F238E27FC236}">
                  <a16:creationId xmlns:a16="http://schemas.microsoft.com/office/drawing/2014/main" id="{74AA99AC-85F3-4705-AB28-43A8295C6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" y="3189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1" name="Oval 40">
              <a:extLst>
                <a:ext uri="{FF2B5EF4-FFF2-40B4-BE49-F238E27FC236}">
                  <a16:creationId xmlns:a16="http://schemas.microsoft.com/office/drawing/2014/main" id="{4981E1A3-9055-4618-A2F1-9163D9E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2" name="Oval 41">
              <a:extLst>
                <a:ext uri="{FF2B5EF4-FFF2-40B4-BE49-F238E27FC236}">
                  <a16:creationId xmlns:a16="http://schemas.microsoft.com/office/drawing/2014/main" id="{DB6D2531-EA6A-449B-9AFB-B6E38DCC6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3" name="Oval 42">
              <a:extLst>
                <a:ext uri="{FF2B5EF4-FFF2-40B4-BE49-F238E27FC236}">
                  <a16:creationId xmlns:a16="http://schemas.microsoft.com/office/drawing/2014/main" id="{39A6954B-AF11-4EC3-84CC-2658EFC7A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3189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4" name="Oval 43">
              <a:extLst>
                <a:ext uri="{FF2B5EF4-FFF2-40B4-BE49-F238E27FC236}">
                  <a16:creationId xmlns:a16="http://schemas.microsoft.com/office/drawing/2014/main" id="{31B7CC9C-DF76-4453-B72B-0B7256FE6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5" name="Oval 44">
              <a:extLst>
                <a:ext uri="{FF2B5EF4-FFF2-40B4-BE49-F238E27FC236}">
                  <a16:creationId xmlns:a16="http://schemas.microsoft.com/office/drawing/2014/main" id="{F171D206-85EA-4BEC-8618-472820E83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6" name="Oval 45">
              <a:extLst>
                <a:ext uri="{FF2B5EF4-FFF2-40B4-BE49-F238E27FC236}">
                  <a16:creationId xmlns:a16="http://schemas.microsoft.com/office/drawing/2014/main" id="{88C1A9A8-3E92-460C-8DCC-87E862FC8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" y="3216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7" name="Oval 46">
              <a:extLst>
                <a:ext uri="{FF2B5EF4-FFF2-40B4-BE49-F238E27FC236}">
                  <a16:creationId xmlns:a16="http://schemas.microsoft.com/office/drawing/2014/main" id="{6FE6DBD3-CA64-4426-BD9E-F6A1FFC1D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8" name="Oval 47">
              <a:extLst>
                <a:ext uri="{FF2B5EF4-FFF2-40B4-BE49-F238E27FC236}">
                  <a16:creationId xmlns:a16="http://schemas.microsoft.com/office/drawing/2014/main" id="{DAE91D5E-A61F-441C-B20B-D72086F28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9" name="Oval 48">
              <a:extLst>
                <a:ext uri="{FF2B5EF4-FFF2-40B4-BE49-F238E27FC236}">
                  <a16:creationId xmlns:a16="http://schemas.microsoft.com/office/drawing/2014/main" id="{B9680613-8CE0-4EA1-8951-B910F0463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3216"/>
              <a:ext cx="10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0" name="Oval 49">
              <a:extLst>
                <a:ext uri="{FF2B5EF4-FFF2-40B4-BE49-F238E27FC236}">
                  <a16:creationId xmlns:a16="http://schemas.microsoft.com/office/drawing/2014/main" id="{ACA89A7D-CB1D-4FC8-AEC7-78F5D2052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1" name="Oval 50">
              <a:extLst>
                <a:ext uri="{FF2B5EF4-FFF2-40B4-BE49-F238E27FC236}">
                  <a16:creationId xmlns:a16="http://schemas.microsoft.com/office/drawing/2014/main" id="{B4086E64-2337-4C17-A0B3-5312D5CB8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3165"/>
              <a:ext cx="10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2" name="Oval 51">
              <a:extLst>
                <a:ext uri="{FF2B5EF4-FFF2-40B4-BE49-F238E27FC236}">
                  <a16:creationId xmlns:a16="http://schemas.microsoft.com/office/drawing/2014/main" id="{788B33A4-3DD6-469F-8390-8EBF588C0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3" name="Oval 52">
              <a:extLst>
                <a:ext uri="{FF2B5EF4-FFF2-40B4-BE49-F238E27FC236}">
                  <a16:creationId xmlns:a16="http://schemas.microsoft.com/office/drawing/2014/main" id="{4AA8B69B-0FBC-4D27-B2C3-57A7B52FF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4" name="Oval 53">
              <a:extLst>
                <a:ext uri="{FF2B5EF4-FFF2-40B4-BE49-F238E27FC236}">
                  <a16:creationId xmlns:a16="http://schemas.microsoft.com/office/drawing/2014/main" id="{B2CC2AC6-AD11-4DF1-B7FC-AD3393BEF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3165"/>
              <a:ext cx="9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5" name="Oval 54">
              <a:extLst>
                <a:ext uri="{FF2B5EF4-FFF2-40B4-BE49-F238E27FC236}">
                  <a16:creationId xmlns:a16="http://schemas.microsoft.com/office/drawing/2014/main" id="{93F8986B-2A2A-4057-9954-EB1E28177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6" name="Oval 55">
              <a:extLst>
                <a:ext uri="{FF2B5EF4-FFF2-40B4-BE49-F238E27FC236}">
                  <a16:creationId xmlns:a16="http://schemas.microsoft.com/office/drawing/2014/main" id="{0D7492D8-ED54-4591-B7E5-1FB418B38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7" name="Oval 56">
              <a:extLst>
                <a:ext uri="{FF2B5EF4-FFF2-40B4-BE49-F238E27FC236}">
                  <a16:creationId xmlns:a16="http://schemas.microsoft.com/office/drawing/2014/main" id="{1DCCD99E-2DC7-42B8-A395-937B80565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3189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8" name="Oval 57">
              <a:extLst>
                <a:ext uri="{FF2B5EF4-FFF2-40B4-BE49-F238E27FC236}">
                  <a16:creationId xmlns:a16="http://schemas.microsoft.com/office/drawing/2014/main" id="{F5B65B4C-D947-4ECE-9BFB-F89C4A974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9" name="Oval 58">
              <a:extLst>
                <a:ext uri="{FF2B5EF4-FFF2-40B4-BE49-F238E27FC236}">
                  <a16:creationId xmlns:a16="http://schemas.microsoft.com/office/drawing/2014/main" id="{EAED3110-96ED-4691-84F2-7EF134A32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0" name="Oval 59">
              <a:extLst>
                <a:ext uri="{FF2B5EF4-FFF2-40B4-BE49-F238E27FC236}">
                  <a16:creationId xmlns:a16="http://schemas.microsoft.com/office/drawing/2014/main" id="{11F9C65B-24F9-40ED-BF1A-1A77DF6C1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3189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1" name="Oval 60">
              <a:extLst>
                <a:ext uri="{FF2B5EF4-FFF2-40B4-BE49-F238E27FC236}">
                  <a16:creationId xmlns:a16="http://schemas.microsoft.com/office/drawing/2014/main" id="{53E10FC7-FF86-46CD-94D0-E20F36912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2" name="Oval 61">
              <a:extLst>
                <a:ext uri="{FF2B5EF4-FFF2-40B4-BE49-F238E27FC236}">
                  <a16:creationId xmlns:a16="http://schemas.microsoft.com/office/drawing/2014/main" id="{DFBF0747-7A9E-4CEF-8ABD-77A28ECB2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3" name="Oval 62">
              <a:extLst>
                <a:ext uri="{FF2B5EF4-FFF2-40B4-BE49-F238E27FC236}">
                  <a16:creationId xmlns:a16="http://schemas.microsoft.com/office/drawing/2014/main" id="{008B7454-4AF0-411A-B580-D53F19357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3216"/>
              <a:ext cx="10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4" name="Oval 63">
              <a:extLst>
                <a:ext uri="{FF2B5EF4-FFF2-40B4-BE49-F238E27FC236}">
                  <a16:creationId xmlns:a16="http://schemas.microsoft.com/office/drawing/2014/main" id="{67DC813C-5355-43B6-8560-34C31FE8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5" name="Oval 64">
              <a:extLst>
                <a:ext uri="{FF2B5EF4-FFF2-40B4-BE49-F238E27FC236}">
                  <a16:creationId xmlns:a16="http://schemas.microsoft.com/office/drawing/2014/main" id="{605569CC-E7DC-4F4E-84F3-7D60999E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6" name="Oval 65">
              <a:extLst>
                <a:ext uri="{FF2B5EF4-FFF2-40B4-BE49-F238E27FC236}">
                  <a16:creationId xmlns:a16="http://schemas.microsoft.com/office/drawing/2014/main" id="{FD49B041-95DE-4144-8197-2C911E69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3216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7" name="Oval 66">
              <a:extLst>
                <a:ext uri="{FF2B5EF4-FFF2-40B4-BE49-F238E27FC236}">
                  <a16:creationId xmlns:a16="http://schemas.microsoft.com/office/drawing/2014/main" id="{903FF98A-75EA-489E-B604-49A68D91A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8" name="Oval 67">
              <a:extLst>
                <a:ext uri="{FF2B5EF4-FFF2-40B4-BE49-F238E27FC236}">
                  <a16:creationId xmlns:a16="http://schemas.microsoft.com/office/drawing/2014/main" id="{CAD41C0F-9E3B-4417-9483-FC0EE6B47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9" name="Freeform 68">
              <a:extLst>
                <a:ext uri="{FF2B5EF4-FFF2-40B4-BE49-F238E27FC236}">
                  <a16:creationId xmlns:a16="http://schemas.microsoft.com/office/drawing/2014/main" id="{0942EC9D-BA08-4429-80CB-54110554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" y="2883"/>
              <a:ext cx="19" cy="62"/>
            </a:xfrm>
            <a:custGeom>
              <a:avLst/>
              <a:gdLst>
                <a:gd name="T0" fmla="*/ 4 w 8"/>
                <a:gd name="T1" fmla="*/ 26 h 26"/>
                <a:gd name="T2" fmla="*/ 8 w 8"/>
                <a:gd name="T3" fmla="*/ 22 h 26"/>
                <a:gd name="T4" fmla="*/ 8 w 8"/>
                <a:gd name="T5" fmla="*/ 4 h 26"/>
                <a:gd name="T6" fmla="*/ 4 w 8"/>
                <a:gd name="T7" fmla="*/ 0 h 26"/>
                <a:gd name="T8" fmla="*/ 0 w 8"/>
                <a:gd name="T9" fmla="*/ 4 h 26"/>
                <a:gd name="T10" fmla="*/ 0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7" y="26"/>
                    <a:pt x="8" y="24"/>
                    <a:pt x="8" y="2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0" name="Freeform 69">
              <a:extLst>
                <a:ext uri="{FF2B5EF4-FFF2-40B4-BE49-F238E27FC236}">
                  <a16:creationId xmlns:a16="http://schemas.microsoft.com/office/drawing/2014/main" id="{D92ED605-EDDB-4323-ACC9-8CA00ACCF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2868"/>
              <a:ext cx="19" cy="91"/>
            </a:xfrm>
            <a:custGeom>
              <a:avLst/>
              <a:gdLst>
                <a:gd name="T0" fmla="*/ 4 w 8"/>
                <a:gd name="T1" fmla="*/ 38 h 38"/>
                <a:gd name="T2" fmla="*/ 8 w 8"/>
                <a:gd name="T3" fmla="*/ 34 h 38"/>
                <a:gd name="T4" fmla="*/ 8 w 8"/>
                <a:gd name="T5" fmla="*/ 4 h 38"/>
                <a:gd name="T6" fmla="*/ 4 w 8"/>
                <a:gd name="T7" fmla="*/ 0 h 38"/>
                <a:gd name="T8" fmla="*/ 0 w 8"/>
                <a:gd name="T9" fmla="*/ 4 h 38"/>
                <a:gd name="T10" fmla="*/ 0 w 8"/>
                <a:gd name="T11" fmla="*/ 34 h 38"/>
                <a:gd name="T12" fmla="*/ 4 w 8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8">
                  <a:moveTo>
                    <a:pt x="4" y="38"/>
                  </a:moveTo>
                  <a:cubicBezTo>
                    <a:pt x="6" y="38"/>
                    <a:pt x="8" y="36"/>
                    <a:pt x="8" y="3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1" name="Freeform 70">
              <a:extLst>
                <a:ext uri="{FF2B5EF4-FFF2-40B4-BE49-F238E27FC236}">
                  <a16:creationId xmlns:a16="http://schemas.microsoft.com/office/drawing/2014/main" id="{E2184FB8-A6DE-4A30-AB5A-AEB028ED0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" y="2832"/>
              <a:ext cx="19" cy="161"/>
            </a:xfrm>
            <a:custGeom>
              <a:avLst/>
              <a:gdLst>
                <a:gd name="T0" fmla="*/ 4 w 8"/>
                <a:gd name="T1" fmla="*/ 67 h 67"/>
                <a:gd name="T2" fmla="*/ 8 w 8"/>
                <a:gd name="T3" fmla="*/ 63 h 67"/>
                <a:gd name="T4" fmla="*/ 8 w 8"/>
                <a:gd name="T5" fmla="*/ 4 h 67"/>
                <a:gd name="T6" fmla="*/ 4 w 8"/>
                <a:gd name="T7" fmla="*/ 0 h 67"/>
                <a:gd name="T8" fmla="*/ 0 w 8"/>
                <a:gd name="T9" fmla="*/ 4 h 67"/>
                <a:gd name="T10" fmla="*/ 0 w 8"/>
                <a:gd name="T11" fmla="*/ 63 h 67"/>
                <a:gd name="T12" fmla="*/ 4 w 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7">
                  <a:moveTo>
                    <a:pt x="4" y="67"/>
                  </a:moveTo>
                  <a:cubicBezTo>
                    <a:pt x="7" y="67"/>
                    <a:pt x="8" y="66"/>
                    <a:pt x="8" y="6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2" y="67"/>
                    <a:pt x="4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2" name="Freeform 71">
              <a:extLst>
                <a:ext uri="{FF2B5EF4-FFF2-40B4-BE49-F238E27FC236}">
                  <a16:creationId xmlns:a16="http://schemas.microsoft.com/office/drawing/2014/main" id="{F61D2031-3133-4252-804C-325B8567B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2868"/>
              <a:ext cx="19" cy="91"/>
            </a:xfrm>
            <a:custGeom>
              <a:avLst/>
              <a:gdLst>
                <a:gd name="T0" fmla="*/ 4 w 8"/>
                <a:gd name="T1" fmla="*/ 38 h 38"/>
                <a:gd name="T2" fmla="*/ 8 w 8"/>
                <a:gd name="T3" fmla="*/ 34 h 38"/>
                <a:gd name="T4" fmla="*/ 8 w 8"/>
                <a:gd name="T5" fmla="*/ 4 h 38"/>
                <a:gd name="T6" fmla="*/ 4 w 8"/>
                <a:gd name="T7" fmla="*/ 0 h 38"/>
                <a:gd name="T8" fmla="*/ 0 w 8"/>
                <a:gd name="T9" fmla="*/ 4 h 38"/>
                <a:gd name="T10" fmla="*/ 0 w 8"/>
                <a:gd name="T11" fmla="*/ 34 h 38"/>
                <a:gd name="T12" fmla="*/ 4 w 8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8">
                  <a:moveTo>
                    <a:pt x="4" y="38"/>
                  </a:moveTo>
                  <a:cubicBezTo>
                    <a:pt x="6" y="38"/>
                    <a:pt x="8" y="36"/>
                    <a:pt x="8" y="3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3" name="Freeform 72">
              <a:extLst>
                <a:ext uri="{FF2B5EF4-FFF2-40B4-BE49-F238E27FC236}">
                  <a16:creationId xmlns:a16="http://schemas.microsoft.com/office/drawing/2014/main" id="{18373FD9-13C0-451C-9091-0528DEF16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" y="2883"/>
              <a:ext cx="19" cy="62"/>
            </a:xfrm>
            <a:custGeom>
              <a:avLst/>
              <a:gdLst>
                <a:gd name="T0" fmla="*/ 4 w 8"/>
                <a:gd name="T1" fmla="*/ 26 h 26"/>
                <a:gd name="T2" fmla="*/ 8 w 8"/>
                <a:gd name="T3" fmla="*/ 22 h 26"/>
                <a:gd name="T4" fmla="*/ 8 w 8"/>
                <a:gd name="T5" fmla="*/ 4 h 26"/>
                <a:gd name="T6" fmla="*/ 4 w 8"/>
                <a:gd name="T7" fmla="*/ 0 h 26"/>
                <a:gd name="T8" fmla="*/ 0 w 8"/>
                <a:gd name="T9" fmla="*/ 4 h 26"/>
                <a:gd name="T10" fmla="*/ 0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7" y="26"/>
                    <a:pt x="8" y="24"/>
                    <a:pt x="8" y="2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74" name="Прямоугольник 273">
            <a:extLst>
              <a:ext uri="{FF2B5EF4-FFF2-40B4-BE49-F238E27FC236}">
                <a16:creationId xmlns:a16="http://schemas.microsoft.com/office/drawing/2014/main" id="{46F0EE60-2F81-4F93-8CA8-603D2BAA6134}"/>
              </a:ext>
            </a:extLst>
          </p:cNvPr>
          <p:cNvSpPr/>
          <p:nvPr/>
        </p:nvSpPr>
        <p:spPr>
          <a:xfrm>
            <a:off x="814572" y="2862928"/>
            <a:ext cx="76937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PVCCU8M601</a:t>
            </a:r>
          </a:p>
        </p:txBody>
      </p:sp>
      <p:sp>
        <p:nvSpPr>
          <p:cNvPr id="275" name="Стрелка: вправо 106">
            <a:extLst>
              <a:ext uri="{FF2B5EF4-FFF2-40B4-BE49-F238E27FC236}">
                <a16:creationId xmlns:a16="http://schemas.microsoft.com/office/drawing/2014/main" id="{DA0417A8-AF17-459E-8E19-222542B20BA2}"/>
              </a:ext>
            </a:extLst>
          </p:cNvPr>
          <p:cNvSpPr/>
          <p:nvPr/>
        </p:nvSpPr>
        <p:spPr>
          <a:xfrm flipV="1">
            <a:off x="5746376" y="2846385"/>
            <a:ext cx="6071341" cy="209874"/>
          </a:xfrm>
          <a:prstGeom prst="rightArrow">
            <a:avLst/>
          </a:prstGeom>
          <a:gradFill flip="none" rotWithShape="1">
            <a:gsLst>
              <a:gs pos="15000">
                <a:srgbClr val="B3E6FF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76" name="Group 28">
            <a:extLst>
              <a:ext uri="{FF2B5EF4-FFF2-40B4-BE49-F238E27FC236}">
                <a16:creationId xmlns:a16="http://schemas.microsoft.com/office/drawing/2014/main" id="{7E546A9D-78C3-4C56-8052-6020CE935C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6979" y="2721324"/>
            <a:ext cx="621989" cy="322921"/>
            <a:chOff x="3427" y="2832"/>
            <a:chExt cx="1017" cy="528"/>
          </a:xfrm>
          <a:solidFill>
            <a:srgbClr val="00A7FF"/>
          </a:solidFill>
        </p:grpSpPr>
        <p:sp>
          <p:nvSpPr>
            <p:cNvPr id="277" name="Freeform 29">
              <a:extLst>
                <a:ext uri="{FF2B5EF4-FFF2-40B4-BE49-F238E27FC236}">
                  <a16:creationId xmlns:a16="http://schemas.microsoft.com/office/drawing/2014/main" id="{292FE55C-65C0-4CB8-A006-8F5EDB8EE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7" y="3050"/>
              <a:ext cx="1017" cy="240"/>
            </a:xfrm>
            <a:custGeom>
              <a:avLst/>
              <a:gdLst>
                <a:gd name="T0" fmla="*/ 15 w 428"/>
                <a:gd name="T1" fmla="*/ 100 h 100"/>
                <a:gd name="T2" fmla="*/ 414 w 428"/>
                <a:gd name="T3" fmla="*/ 100 h 100"/>
                <a:gd name="T4" fmla="*/ 426 w 428"/>
                <a:gd name="T5" fmla="*/ 92 h 100"/>
                <a:gd name="T6" fmla="*/ 425 w 428"/>
                <a:gd name="T7" fmla="*/ 78 h 100"/>
                <a:gd name="T8" fmla="*/ 393 w 428"/>
                <a:gd name="T9" fmla="*/ 28 h 100"/>
                <a:gd name="T10" fmla="*/ 381 w 428"/>
                <a:gd name="T11" fmla="*/ 21 h 100"/>
                <a:gd name="T12" fmla="*/ 243 w 428"/>
                <a:gd name="T13" fmla="*/ 21 h 100"/>
                <a:gd name="T14" fmla="*/ 214 w 428"/>
                <a:gd name="T15" fmla="*/ 0 h 100"/>
                <a:gd name="T16" fmla="*/ 186 w 428"/>
                <a:gd name="T17" fmla="*/ 21 h 100"/>
                <a:gd name="T18" fmla="*/ 47 w 428"/>
                <a:gd name="T19" fmla="*/ 21 h 100"/>
                <a:gd name="T20" fmla="*/ 35 w 428"/>
                <a:gd name="T21" fmla="*/ 28 h 100"/>
                <a:gd name="T22" fmla="*/ 3 w 428"/>
                <a:gd name="T23" fmla="*/ 78 h 100"/>
                <a:gd name="T24" fmla="*/ 3 w 428"/>
                <a:gd name="T25" fmla="*/ 92 h 100"/>
                <a:gd name="T26" fmla="*/ 15 w 428"/>
                <a:gd name="T27" fmla="*/ 100 h 100"/>
                <a:gd name="T28" fmla="*/ 214 w 428"/>
                <a:gd name="T29" fmla="*/ 18 h 100"/>
                <a:gd name="T30" fmla="*/ 226 w 428"/>
                <a:gd name="T31" fmla="*/ 29 h 100"/>
                <a:gd name="T32" fmla="*/ 214 w 428"/>
                <a:gd name="T33" fmla="*/ 41 h 100"/>
                <a:gd name="T34" fmla="*/ 203 w 428"/>
                <a:gd name="T35" fmla="*/ 29 h 100"/>
                <a:gd name="T36" fmla="*/ 214 w 428"/>
                <a:gd name="T37" fmla="*/ 18 h 100"/>
                <a:gd name="T38" fmla="*/ 48 w 428"/>
                <a:gd name="T39" fmla="*/ 37 h 100"/>
                <a:gd name="T40" fmla="*/ 186 w 428"/>
                <a:gd name="T41" fmla="*/ 37 h 100"/>
                <a:gd name="T42" fmla="*/ 214 w 428"/>
                <a:gd name="T43" fmla="*/ 59 h 100"/>
                <a:gd name="T44" fmla="*/ 243 w 428"/>
                <a:gd name="T45" fmla="*/ 37 h 100"/>
                <a:gd name="T46" fmla="*/ 380 w 428"/>
                <a:gd name="T47" fmla="*/ 37 h 100"/>
                <a:gd name="T48" fmla="*/ 410 w 428"/>
                <a:gd name="T49" fmla="*/ 84 h 100"/>
                <a:gd name="T50" fmla="*/ 19 w 428"/>
                <a:gd name="T51" fmla="*/ 84 h 100"/>
                <a:gd name="T52" fmla="*/ 48 w 428"/>
                <a:gd name="T53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8" h="100">
                  <a:moveTo>
                    <a:pt x="15" y="100"/>
                  </a:moveTo>
                  <a:cubicBezTo>
                    <a:pt x="414" y="100"/>
                    <a:pt x="414" y="100"/>
                    <a:pt x="414" y="100"/>
                  </a:cubicBezTo>
                  <a:cubicBezTo>
                    <a:pt x="419" y="100"/>
                    <a:pt x="423" y="97"/>
                    <a:pt x="426" y="92"/>
                  </a:cubicBezTo>
                  <a:cubicBezTo>
                    <a:pt x="428" y="88"/>
                    <a:pt x="428" y="82"/>
                    <a:pt x="425" y="78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391" y="24"/>
                    <a:pt x="386" y="21"/>
                    <a:pt x="381" y="21"/>
                  </a:cubicBezTo>
                  <a:cubicBezTo>
                    <a:pt x="243" y="21"/>
                    <a:pt x="243" y="21"/>
                    <a:pt x="243" y="21"/>
                  </a:cubicBezTo>
                  <a:cubicBezTo>
                    <a:pt x="239" y="9"/>
                    <a:pt x="228" y="0"/>
                    <a:pt x="214" y="0"/>
                  </a:cubicBezTo>
                  <a:cubicBezTo>
                    <a:pt x="201" y="0"/>
                    <a:pt x="190" y="9"/>
                    <a:pt x="18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3" y="21"/>
                    <a:pt x="38" y="24"/>
                    <a:pt x="35" y="2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0" y="82"/>
                    <a:pt x="0" y="88"/>
                    <a:pt x="3" y="92"/>
                  </a:cubicBezTo>
                  <a:cubicBezTo>
                    <a:pt x="5" y="97"/>
                    <a:pt x="10" y="100"/>
                    <a:pt x="15" y="100"/>
                  </a:cubicBezTo>
                  <a:close/>
                  <a:moveTo>
                    <a:pt x="214" y="18"/>
                  </a:moveTo>
                  <a:cubicBezTo>
                    <a:pt x="221" y="18"/>
                    <a:pt x="226" y="23"/>
                    <a:pt x="226" y="29"/>
                  </a:cubicBezTo>
                  <a:cubicBezTo>
                    <a:pt x="226" y="36"/>
                    <a:pt x="221" y="41"/>
                    <a:pt x="214" y="41"/>
                  </a:cubicBezTo>
                  <a:cubicBezTo>
                    <a:pt x="208" y="41"/>
                    <a:pt x="203" y="36"/>
                    <a:pt x="203" y="29"/>
                  </a:cubicBezTo>
                  <a:cubicBezTo>
                    <a:pt x="203" y="23"/>
                    <a:pt x="208" y="18"/>
                    <a:pt x="214" y="18"/>
                  </a:cubicBezTo>
                  <a:close/>
                  <a:moveTo>
                    <a:pt x="48" y="37"/>
                  </a:moveTo>
                  <a:cubicBezTo>
                    <a:pt x="186" y="37"/>
                    <a:pt x="186" y="37"/>
                    <a:pt x="186" y="37"/>
                  </a:cubicBezTo>
                  <a:cubicBezTo>
                    <a:pt x="190" y="50"/>
                    <a:pt x="201" y="59"/>
                    <a:pt x="214" y="59"/>
                  </a:cubicBezTo>
                  <a:cubicBezTo>
                    <a:pt x="228" y="59"/>
                    <a:pt x="239" y="50"/>
                    <a:pt x="243" y="37"/>
                  </a:cubicBezTo>
                  <a:cubicBezTo>
                    <a:pt x="380" y="37"/>
                    <a:pt x="380" y="37"/>
                    <a:pt x="380" y="37"/>
                  </a:cubicBezTo>
                  <a:cubicBezTo>
                    <a:pt x="410" y="84"/>
                    <a:pt x="410" y="84"/>
                    <a:pt x="410" y="84"/>
                  </a:cubicBezTo>
                  <a:cubicBezTo>
                    <a:pt x="19" y="84"/>
                    <a:pt x="19" y="84"/>
                    <a:pt x="19" y="84"/>
                  </a:cubicBezTo>
                  <a:lnTo>
                    <a:pt x="4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8" name="Oval 30">
              <a:extLst>
                <a:ext uri="{FF2B5EF4-FFF2-40B4-BE49-F238E27FC236}">
                  <a16:creationId xmlns:a16="http://schemas.microsoft.com/office/drawing/2014/main" id="{60A15EED-FE46-476C-B18D-2BEF3488C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" y="3103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9" name="Freeform 31">
              <a:extLst>
                <a:ext uri="{FF2B5EF4-FFF2-40B4-BE49-F238E27FC236}">
                  <a16:creationId xmlns:a16="http://schemas.microsoft.com/office/drawing/2014/main" id="{4854FCE3-D551-42DC-85FA-40FDF8026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" y="3321"/>
              <a:ext cx="1005" cy="39"/>
            </a:xfrm>
            <a:custGeom>
              <a:avLst/>
              <a:gdLst>
                <a:gd name="T0" fmla="*/ 415 w 423"/>
                <a:gd name="T1" fmla="*/ 0 h 16"/>
                <a:gd name="T2" fmla="*/ 8 w 423"/>
                <a:gd name="T3" fmla="*/ 0 h 16"/>
                <a:gd name="T4" fmla="*/ 0 w 423"/>
                <a:gd name="T5" fmla="*/ 8 h 16"/>
                <a:gd name="T6" fmla="*/ 8 w 423"/>
                <a:gd name="T7" fmla="*/ 16 h 16"/>
                <a:gd name="T8" fmla="*/ 415 w 423"/>
                <a:gd name="T9" fmla="*/ 16 h 16"/>
                <a:gd name="T10" fmla="*/ 423 w 423"/>
                <a:gd name="T11" fmla="*/ 8 h 16"/>
                <a:gd name="T12" fmla="*/ 415 w 42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3" h="16">
                  <a:moveTo>
                    <a:pt x="41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415" y="16"/>
                    <a:pt x="415" y="16"/>
                    <a:pt x="415" y="16"/>
                  </a:cubicBezTo>
                  <a:cubicBezTo>
                    <a:pt x="419" y="16"/>
                    <a:pt x="423" y="13"/>
                    <a:pt x="423" y="8"/>
                  </a:cubicBezTo>
                  <a:cubicBezTo>
                    <a:pt x="423" y="4"/>
                    <a:pt x="419" y="0"/>
                    <a:pt x="4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0" name="Oval 32">
              <a:extLst>
                <a:ext uri="{FF2B5EF4-FFF2-40B4-BE49-F238E27FC236}">
                  <a16:creationId xmlns:a16="http://schemas.microsoft.com/office/drawing/2014/main" id="{F210886E-692C-4788-8E9B-48E6CC8BC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1" name="Oval 33">
              <a:extLst>
                <a:ext uri="{FF2B5EF4-FFF2-40B4-BE49-F238E27FC236}">
                  <a16:creationId xmlns:a16="http://schemas.microsoft.com/office/drawing/2014/main" id="{EC9599C8-C3EF-4C7F-B1C8-E1047264C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" y="3165"/>
              <a:ext cx="9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2" name="Oval 34">
              <a:extLst>
                <a:ext uri="{FF2B5EF4-FFF2-40B4-BE49-F238E27FC236}">
                  <a16:creationId xmlns:a16="http://schemas.microsoft.com/office/drawing/2014/main" id="{E05D9607-F3B9-41E5-A9CE-8B98AEA62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3" name="Oval 35">
              <a:extLst>
                <a:ext uri="{FF2B5EF4-FFF2-40B4-BE49-F238E27FC236}">
                  <a16:creationId xmlns:a16="http://schemas.microsoft.com/office/drawing/2014/main" id="{E361BDCA-1788-4DF9-9F8C-77F2CFD22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4" name="Oval 36">
              <a:extLst>
                <a:ext uri="{FF2B5EF4-FFF2-40B4-BE49-F238E27FC236}">
                  <a16:creationId xmlns:a16="http://schemas.microsoft.com/office/drawing/2014/main" id="{DA805819-D2FC-440B-ADB5-265A7FC4A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3165"/>
              <a:ext cx="10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5" name="Oval 37">
              <a:extLst>
                <a:ext uri="{FF2B5EF4-FFF2-40B4-BE49-F238E27FC236}">
                  <a16:creationId xmlns:a16="http://schemas.microsoft.com/office/drawing/2014/main" id="{133B093A-1E23-4C7E-A48D-A165B8137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6" name="Oval 38">
              <a:extLst>
                <a:ext uri="{FF2B5EF4-FFF2-40B4-BE49-F238E27FC236}">
                  <a16:creationId xmlns:a16="http://schemas.microsoft.com/office/drawing/2014/main" id="{2F97016E-B950-40C3-80E7-A04109B05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7" name="Oval 39">
              <a:extLst>
                <a:ext uri="{FF2B5EF4-FFF2-40B4-BE49-F238E27FC236}">
                  <a16:creationId xmlns:a16="http://schemas.microsoft.com/office/drawing/2014/main" id="{6A7B0B7A-0843-4422-9637-91AC642BE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" y="3189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8" name="Oval 40">
              <a:extLst>
                <a:ext uri="{FF2B5EF4-FFF2-40B4-BE49-F238E27FC236}">
                  <a16:creationId xmlns:a16="http://schemas.microsoft.com/office/drawing/2014/main" id="{0F19A154-35F6-4236-A634-4CA9E8BC7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9" name="Oval 41">
              <a:extLst>
                <a:ext uri="{FF2B5EF4-FFF2-40B4-BE49-F238E27FC236}">
                  <a16:creationId xmlns:a16="http://schemas.microsoft.com/office/drawing/2014/main" id="{93AAA284-0C2D-436A-8C70-10ECA4E01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0" name="Oval 42">
              <a:extLst>
                <a:ext uri="{FF2B5EF4-FFF2-40B4-BE49-F238E27FC236}">
                  <a16:creationId xmlns:a16="http://schemas.microsoft.com/office/drawing/2014/main" id="{11C84A9C-50AA-44E0-BFCC-5322C7F39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3189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1" name="Oval 43">
              <a:extLst>
                <a:ext uri="{FF2B5EF4-FFF2-40B4-BE49-F238E27FC236}">
                  <a16:creationId xmlns:a16="http://schemas.microsoft.com/office/drawing/2014/main" id="{6A6AC895-4C72-484F-B9DA-376423A10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2" name="Oval 44">
              <a:extLst>
                <a:ext uri="{FF2B5EF4-FFF2-40B4-BE49-F238E27FC236}">
                  <a16:creationId xmlns:a16="http://schemas.microsoft.com/office/drawing/2014/main" id="{ADBBDC83-78FA-4025-A56D-1B76E9980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3" name="Oval 45">
              <a:extLst>
                <a:ext uri="{FF2B5EF4-FFF2-40B4-BE49-F238E27FC236}">
                  <a16:creationId xmlns:a16="http://schemas.microsoft.com/office/drawing/2014/main" id="{93042404-0264-4C32-BF5C-A4FF3DF4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6" y="3216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4" name="Oval 46">
              <a:extLst>
                <a:ext uri="{FF2B5EF4-FFF2-40B4-BE49-F238E27FC236}">
                  <a16:creationId xmlns:a16="http://schemas.microsoft.com/office/drawing/2014/main" id="{4EAF3448-4D53-495E-9CF7-7EC743AA4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5" name="Oval 47">
              <a:extLst>
                <a:ext uri="{FF2B5EF4-FFF2-40B4-BE49-F238E27FC236}">
                  <a16:creationId xmlns:a16="http://schemas.microsoft.com/office/drawing/2014/main" id="{22239EBE-64F3-4A0F-8C69-A1070F206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6" name="Oval 48">
              <a:extLst>
                <a:ext uri="{FF2B5EF4-FFF2-40B4-BE49-F238E27FC236}">
                  <a16:creationId xmlns:a16="http://schemas.microsoft.com/office/drawing/2014/main" id="{2966B256-D2F9-45C4-921D-1275BCFC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3216"/>
              <a:ext cx="10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7" name="Oval 49">
              <a:extLst>
                <a:ext uri="{FF2B5EF4-FFF2-40B4-BE49-F238E27FC236}">
                  <a16:creationId xmlns:a16="http://schemas.microsoft.com/office/drawing/2014/main" id="{62B4EE8F-01ED-4B45-B2EC-FB1CEF778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8" name="Oval 50">
              <a:extLst>
                <a:ext uri="{FF2B5EF4-FFF2-40B4-BE49-F238E27FC236}">
                  <a16:creationId xmlns:a16="http://schemas.microsoft.com/office/drawing/2014/main" id="{74AA44FA-6D73-478C-BDE6-E3E2897A1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3165"/>
              <a:ext cx="10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9" name="Oval 51">
              <a:extLst>
                <a:ext uri="{FF2B5EF4-FFF2-40B4-BE49-F238E27FC236}">
                  <a16:creationId xmlns:a16="http://schemas.microsoft.com/office/drawing/2014/main" id="{110FEC4D-80DF-4EE7-819E-F753A741A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0" name="Oval 52">
              <a:extLst>
                <a:ext uri="{FF2B5EF4-FFF2-40B4-BE49-F238E27FC236}">
                  <a16:creationId xmlns:a16="http://schemas.microsoft.com/office/drawing/2014/main" id="{A0A81A5A-9AB8-47ED-810A-D1DD0CCD7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1" name="Oval 53">
              <a:extLst>
                <a:ext uri="{FF2B5EF4-FFF2-40B4-BE49-F238E27FC236}">
                  <a16:creationId xmlns:a16="http://schemas.microsoft.com/office/drawing/2014/main" id="{5F430AE5-9C2E-48E5-A268-0BA5775DC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3165"/>
              <a:ext cx="9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2" name="Oval 54">
              <a:extLst>
                <a:ext uri="{FF2B5EF4-FFF2-40B4-BE49-F238E27FC236}">
                  <a16:creationId xmlns:a16="http://schemas.microsoft.com/office/drawing/2014/main" id="{B86E5861-6B01-483B-B8BF-A5481B2F4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3" name="Oval 55">
              <a:extLst>
                <a:ext uri="{FF2B5EF4-FFF2-40B4-BE49-F238E27FC236}">
                  <a16:creationId xmlns:a16="http://schemas.microsoft.com/office/drawing/2014/main" id="{CAB1B553-EAFD-43F4-9814-4A612A0DF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165"/>
              <a:ext cx="12" cy="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4" name="Oval 56">
              <a:extLst>
                <a:ext uri="{FF2B5EF4-FFF2-40B4-BE49-F238E27FC236}">
                  <a16:creationId xmlns:a16="http://schemas.microsoft.com/office/drawing/2014/main" id="{0A063805-4D85-4514-BE56-81EB7ECB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3189"/>
              <a:ext cx="10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5" name="Oval 57">
              <a:extLst>
                <a:ext uri="{FF2B5EF4-FFF2-40B4-BE49-F238E27FC236}">
                  <a16:creationId xmlns:a16="http://schemas.microsoft.com/office/drawing/2014/main" id="{DDAC61E4-7C75-43FF-8841-AD8021106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6" name="Oval 58">
              <a:extLst>
                <a:ext uri="{FF2B5EF4-FFF2-40B4-BE49-F238E27FC236}">
                  <a16:creationId xmlns:a16="http://schemas.microsoft.com/office/drawing/2014/main" id="{D9999A05-1924-44BF-897A-44887C69E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7" name="Oval 59">
              <a:extLst>
                <a:ext uri="{FF2B5EF4-FFF2-40B4-BE49-F238E27FC236}">
                  <a16:creationId xmlns:a16="http://schemas.microsoft.com/office/drawing/2014/main" id="{BFCB9000-7788-4CCD-9431-BDEDE9875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3189"/>
              <a:ext cx="9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8" name="Oval 60">
              <a:extLst>
                <a:ext uri="{FF2B5EF4-FFF2-40B4-BE49-F238E27FC236}">
                  <a16:creationId xmlns:a16="http://schemas.microsoft.com/office/drawing/2014/main" id="{02E96741-5711-40B1-B869-C6D87208B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9" name="Oval 61">
              <a:extLst>
                <a:ext uri="{FF2B5EF4-FFF2-40B4-BE49-F238E27FC236}">
                  <a16:creationId xmlns:a16="http://schemas.microsoft.com/office/drawing/2014/main" id="{41C0DA69-08A6-421C-8DC4-F809E5872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189"/>
              <a:ext cx="12" cy="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0" name="Oval 62">
              <a:extLst>
                <a:ext uri="{FF2B5EF4-FFF2-40B4-BE49-F238E27FC236}">
                  <a16:creationId xmlns:a16="http://schemas.microsoft.com/office/drawing/2014/main" id="{E866DE37-5BFE-4C07-BA1B-637470236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3216"/>
              <a:ext cx="10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1" name="Oval 63">
              <a:extLst>
                <a:ext uri="{FF2B5EF4-FFF2-40B4-BE49-F238E27FC236}">
                  <a16:creationId xmlns:a16="http://schemas.microsoft.com/office/drawing/2014/main" id="{3E0BB00F-DAB3-487E-A90E-5AE4F9B21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2" name="Oval 64">
              <a:extLst>
                <a:ext uri="{FF2B5EF4-FFF2-40B4-BE49-F238E27FC236}">
                  <a16:creationId xmlns:a16="http://schemas.microsoft.com/office/drawing/2014/main" id="{F9492586-A1C3-4C7F-8E03-AA8AB9084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2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3" name="Oval 65">
              <a:extLst>
                <a:ext uri="{FF2B5EF4-FFF2-40B4-BE49-F238E27FC236}">
                  <a16:creationId xmlns:a16="http://schemas.microsoft.com/office/drawing/2014/main" id="{24EB6EDF-2733-4944-8277-F159A9E4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3216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4" name="Oval 66">
              <a:extLst>
                <a:ext uri="{FF2B5EF4-FFF2-40B4-BE49-F238E27FC236}">
                  <a16:creationId xmlns:a16="http://schemas.microsoft.com/office/drawing/2014/main" id="{64C28DDA-9FB6-45FB-B031-F6FC6CD55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5" name="Oval 67">
              <a:extLst>
                <a:ext uri="{FF2B5EF4-FFF2-40B4-BE49-F238E27FC236}">
                  <a16:creationId xmlns:a16="http://schemas.microsoft.com/office/drawing/2014/main" id="{87938DCB-B1FD-454D-865E-BF962E040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9" y="3216"/>
              <a:ext cx="12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6" name="Freeform 68">
              <a:extLst>
                <a:ext uri="{FF2B5EF4-FFF2-40B4-BE49-F238E27FC236}">
                  <a16:creationId xmlns:a16="http://schemas.microsoft.com/office/drawing/2014/main" id="{64E77E24-116F-4EA7-ADEE-95C50CFD2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" y="2883"/>
              <a:ext cx="19" cy="62"/>
            </a:xfrm>
            <a:custGeom>
              <a:avLst/>
              <a:gdLst>
                <a:gd name="T0" fmla="*/ 4 w 8"/>
                <a:gd name="T1" fmla="*/ 26 h 26"/>
                <a:gd name="T2" fmla="*/ 8 w 8"/>
                <a:gd name="T3" fmla="*/ 22 h 26"/>
                <a:gd name="T4" fmla="*/ 8 w 8"/>
                <a:gd name="T5" fmla="*/ 4 h 26"/>
                <a:gd name="T6" fmla="*/ 4 w 8"/>
                <a:gd name="T7" fmla="*/ 0 h 26"/>
                <a:gd name="T8" fmla="*/ 0 w 8"/>
                <a:gd name="T9" fmla="*/ 4 h 26"/>
                <a:gd name="T10" fmla="*/ 0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7" y="26"/>
                    <a:pt x="8" y="24"/>
                    <a:pt x="8" y="2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7" name="Freeform 69">
              <a:extLst>
                <a:ext uri="{FF2B5EF4-FFF2-40B4-BE49-F238E27FC236}">
                  <a16:creationId xmlns:a16="http://schemas.microsoft.com/office/drawing/2014/main" id="{57A52704-86D9-4429-AB39-A4B714ECA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" y="2868"/>
              <a:ext cx="19" cy="91"/>
            </a:xfrm>
            <a:custGeom>
              <a:avLst/>
              <a:gdLst>
                <a:gd name="T0" fmla="*/ 4 w 8"/>
                <a:gd name="T1" fmla="*/ 38 h 38"/>
                <a:gd name="T2" fmla="*/ 8 w 8"/>
                <a:gd name="T3" fmla="*/ 34 h 38"/>
                <a:gd name="T4" fmla="*/ 8 w 8"/>
                <a:gd name="T5" fmla="*/ 4 h 38"/>
                <a:gd name="T6" fmla="*/ 4 w 8"/>
                <a:gd name="T7" fmla="*/ 0 h 38"/>
                <a:gd name="T8" fmla="*/ 0 w 8"/>
                <a:gd name="T9" fmla="*/ 4 h 38"/>
                <a:gd name="T10" fmla="*/ 0 w 8"/>
                <a:gd name="T11" fmla="*/ 34 h 38"/>
                <a:gd name="T12" fmla="*/ 4 w 8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8">
                  <a:moveTo>
                    <a:pt x="4" y="38"/>
                  </a:moveTo>
                  <a:cubicBezTo>
                    <a:pt x="6" y="38"/>
                    <a:pt x="8" y="36"/>
                    <a:pt x="8" y="3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8" name="Freeform 70">
              <a:extLst>
                <a:ext uri="{FF2B5EF4-FFF2-40B4-BE49-F238E27FC236}">
                  <a16:creationId xmlns:a16="http://schemas.microsoft.com/office/drawing/2014/main" id="{C1216311-32AB-4B4B-BBF5-3BA0A38FB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" y="2832"/>
              <a:ext cx="19" cy="161"/>
            </a:xfrm>
            <a:custGeom>
              <a:avLst/>
              <a:gdLst>
                <a:gd name="T0" fmla="*/ 4 w 8"/>
                <a:gd name="T1" fmla="*/ 67 h 67"/>
                <a:gd name="T2" fmla="*/ 8 w 8"/>
                <a:gd name="T3" fmla="*/ 63 h 67"/>
                <a:gd name="T4" fmla="*/ 8 w 8"/>
                <a:gd name="T5" fmla="*/ 4 h 67"/>
                <a:gd name="T6" fmla="*/ 4 w 8"/>
                <a:gd name="T7" fmla="*/ 0 h 67"/>
                <a:gd name="T8" fmla="*/ 0 w 8"/>
                <a:gd name="T9" fmla="*/ 4 h 67"/>
                <a:gd name="T10" fmla="*/ 0 w 8"/>
                <a:gd name="T11" fmla="*/ 63 h 67"/>
                <a:gd name="T12" fmla="*/ 4 w 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7">
                  <a:moveTo>
                    <a:pt x="4" y="67"/>
                  </a:moveTo>
                  <a:cubicBezTo>
                    <a:pt x="7" y="67"/>
                    <a:pt x="8" y="66"/>
                    <a:pt x="8" y="6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2" y="67"/>
                    <a:pt x="4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9" name="Freeform 71">
              <a:extLst>
                <a:ext uri="{FF2B5EF4-FFF2-40B4-BE49-F238E27FC236}">
                  <a16:creationId xmlns:a16="http://schemas.microsoft.com/office/drawing/2014/main" id="{3DFE7F56-AC0F-4F20-A766-61DB20C3D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" y="2868"/>
              <a:ext cx="19" cy="91"/>
            </a:xfrm>
            <a:custGeom>
              <a:avLst/>
              <a:gdLst>
                <a:gd name="T0" fmla="*/ 4 w 8"/>
                <a:gd name="T1" fmla="*/ 38 h 38"/>
                <a:gd name="T2" fmla="*/ 8 w 8"/>
                <a:gd name="T3" fmla="*/ 34 h 38"/>
                <a:gd name="T4" fmla="*/ 8 w 8"/>
                <a:gd name="T5" fmla="*/ 4 h 38"/>
                <a:gd name="T6" fmla="*/ 4 w 8"/>
                <a:gd name="T7" fmla="*/ 0 h 38"/>
                <a:gd name="T8" fmla="*/ 0 w 8"/>
                <a:gd name="T9" fmla="*/ 4 h 38"/>
                <a:gd name="T10" fmla="*/ 0 w 8"/>
                <a:gd name="T11" fmla="*/ 34 h 38"/>
                <a:gd name="T12" fmla="*/ 4 w 8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8">
                  <a:moveTo>
                    <a:pt x="4" y="38"/>
                  </a:moveTo>
                  <a:cubicBezTo>
                    <a:pt x="6" y="38"/>
                    <a:pt x="8" y="36"/>
                    <a:pt x="8" y="3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2" y="38"/>
                    <a:pt x="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0" name="Freeform 72">
              <a:extLst>
                <a:ext uri="{FF2B5EF4-FFF2-40B4-BE49-F238E27FC236}">
                  <a16:creationId xmlns:a16="http://schemas.microsoft.com/office/drawing/2014/main" id="{F4B2CA56-A29B-4427-B4CE-E6443B7F2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" y="2883"/>
              <a:ext cx="19" cy="62"/>
            </a:xfrm>
            <a:custGeom>
              <a:avLst/>
              <a:gdLst>
                <a:gd name="T0" fmla="*/ 4 w 8"/>
                <a:gd name="T1" fmla="*/ 26 h 26"/>
                <a:gd name="T2" fmla="*/ 8 w 8"/>
                <a:gd name="T3" fmla="*/ 22 h 26"/>
                <a:gd name="T4" fmla="*/ 8 w 8"/>
                <a:gd name="T5" fmla="*/ 4 h 26"/>
                <a:gd name="T6" fmla="*/ 4 w 8"/>
                <a:gd name="T7" fmla="*/ 0 h 26"/>
                <a:gd name="T8" fmla="*/ 0 w 8"/>
                <a:gd name="T9" fmla="*/ 4 h 26"/>
                <a:gd name="T10" fmla="*/ 0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7" y="26"/>
                    <a:pt x="8" y="24"/>
                    <a:pt x="8" y="2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pic>
        <p:nvPicPr>
          <p:cNvPr id="321" name="Рисунок 320">
            <a:extLst>
              <a:ext uri="{FF2B5EF4-FFF2-40B4-BE49-F238E27FC236}">
                <a16:creationId xmlns:a16="http://schemas.microsoft.com/office/drawing/2014/main" id="{F94F9FE6-FAE9-4933-BAEC-325B4087AC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947" y="361330"/>
            <a:ext cx="1426292" cy="5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24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877E8C-561F-42D4-BF22-A761794C857F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84F3DA6-B46E-47F1-8C06-C2E67C12A7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4021" y="1642049"/>
            <a:ext cx="4542358" cy="178228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DF19B29-001E-4992-9AB2-67F2E59F3C66}"/>
              </a:ext>
            </a:extLst>
          </p:cNvPr>
          <p:cNvSpPr/>
          <p:nvPr/>
        </p:nvSpPr>
        <p:spPr>
          <a:xfrm>
            <a:off x="789141" y="603413"/>
            <a:ext cx="8474932" cy="50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COLLABORATION BAR GAMMA </a:t>
            </a:r>
            <a:r>
              <a:rPr lang="en-GB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(PVCCU8M601)</a:t>
            </a:r>
            <a:endParaRPr lang="ru-RU" sz="3200" b="1" dirty="0">
              <a:solidFill>
                <a:srgbClr val="CFD1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2A876466-17E3-4386-B400-D62829D32A3F}"/>
              </a:ext>
            </a:extLst>
          </p:cNvPr>
          <p:cNvGraphicFramePr>
            <a:graphicFrameLocks noGrp="1"/>
          </p:cNvGraphicFramePr>
          <p:nvPr/>
        </p:nvGraphicFramePr>
        <p:xfrm>
          <a:off x="8321396" y="4193499"/>
          <a:ext cx="3771051" cy="21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PRICE LCP DCZL, </a:t>
                      </a:r>
                    </a:p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(incl. PC/OS)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$150 w/o VAT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PRICE LCP CN, </a:t>
                      </a:r>
                    </a:p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(incl. PC/OS)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$135 w/o VAT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Authorized Partner Price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</a:t>
                      </a:r>
                      <a:r>
                        <a:rPr lang="ru-RU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85 w/o VAT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$199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$243 w/o VAT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1000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52A4B4B5-FE26-4B7E-91F2-E01257234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3099"/>
              </p:ext>
            </p:extLst>
          </p:nvPr>
        </p:nvGraphicFramePr>
        <p:xfrm>
          <a:off x="8321396" y="4193499"/>
          <a:ext cx="3771051" cy="21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PRICE LCP DCZL, </a:t>
                      </a:r>
                    </a:p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(incl. PC/OS)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$150 w/o VAT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PRICE LCP CN, </a:t>
                      </a:r>
                    </a:p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(incl. PC/OS)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$135 w/o VAT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Authorized Partner Price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</a:t>
                      </a:r>
                      <a:r>
                        <a:rPr lang="ru-RU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85 w/o VAT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$199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$243 w/o VAT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1000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578BDAF-1DBD-4351-ADB3-2844E91B1C76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4EAEF8D9-496B-4239-B0E2-DD3972F95F4C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FA9E0133-0CAC-4456-8F16-9DE3D5154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97464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$199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$243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500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941C7A71-CF9A-4437-BB4C-3CFA0E608001}"/>
              </a:ext>
            </a:extLst>
          </p:cNvPr>
          <p:cNvGraphicFramePr>
            <a:graphicFrameLocks noGrp="1"/>
          </p:cNvGraphicFramePr>
          <p:nvPr/>
        </p:nvGraphicFramePr>
        <p:xfrm>
          <a:off x="789141" y="1659979"/>
          <a:ext cx="6237018" cy="482618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UHD (3840 x 2160)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8.5M</a:t>
                      </a:r>
                      <a:endParaRPr lang="en-GB" sz="1000" b="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IMAGE SENSOR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1/2.8” SONY Low illumination sensor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076329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RESOLUTION SUPPORT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4K@30fps</a:t>
                      </a: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(max.)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126973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OF VIEW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DFOV: 128⁰ / HFOV: 120⁰ / VFOV: 60⁰</a:t>
                      </a:r>
                      <a:endParaRPr lang="en-GB" sz="10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79013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FOCUS MODE 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Fixed Focus (</a:t>
                      </a:r>
                      <a:r>
                        <a:rPr lang="en-GB" sz="10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2.2mm</a:t>
                      </a:r>
                      <a:r>
                        <a:rPr lang="en-GB" sz="1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102939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ZOOM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5X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696783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SOUND CHANNEL</a:t>
                      </a:r>
                      <a:endParaRPr kumimoji="0" lang="en-GB" sz="1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pt-BR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.0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640324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POWER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x </a:t>
                      </a:r>
                      <a:r>
                        <a:rPr lang="ru-RU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517721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2D &amp; 3D digital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240043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 ELEMENTS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22183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VOICE PICUP RANGE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0~</a:t>
                      </a:r>
                      <a:r>
                        <a:rPr lang="ru-RU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29422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AI</a:t>
                      </a:r>
                      <a:r>
                        <a:rPr lang="ru-RU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INTELLIGENT TRACKING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Supported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484016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Type-B x 1, Headphone jack 3.5 x 1, DC 4.0 x 1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(</a:t>
                      </a:r>
                      <a:r>
                        <a:rPr lang="en-US" sz="1000" b="1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LxHxD</a:t>
                      </a: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352</a:t>
                      </a: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x </a:t>
                      </a:r>
                      <a:r>
                        <a:rPr lang="ru-RU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118.5</a:t>
                      </a: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x </a:t>
                      </a:r>
                      <a:r>
                        <a:rPr lang="ru-RU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75.5</a:t>
                      </a:r>
                      <a:endParaRPr lang="en-US" altLang="zh-CN" sz="10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301249"/>
                  </a:ext>
                </a:extLst>
              </a:tr>
              <a:tr h="2753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WEIGHT (NET/GROSS), kg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0,86</a:t>
                      </a:r>
                      <a:r>
                        <a:rPr lang="en-GB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1,82</a:t>
                      </a:r>
                      <a:endParaRPr lang="en-GB" sz="10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496516"/>
                  </a:ext>
                </a:extLst>
              </a:tr>
              <a:tr h="4202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card, USB Cable x 1, Remote Control x 1, Power Adapter x 1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9119D8E-5227-4A3A-9330-949E5D7E30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57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46F15F-2243-4EC8-A91B-0595421CD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71020" y="2610995"/>
            <a:ext cx="2136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FULL HD </a:t>
            </a:r>
          </a:p>
          <a:p>
            <a:r>
              <a:rPr lang="en-US" sz="1400" dirty="0"/>
              <a:t>Conference camera with </a:t>
            </a:r>
          </a:p>
          <a:p>
            <a:r>
              <a:rPr lang="en-US" sz="1400" dirty="0"/>
              <a:t>1920 x 1080 resolution</a:t>
            </a:r>
            <a:endParaRPr lang="ru-RU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18639" y="406363"/>
            <a:ext cx="33547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WIRELESS BROADCAST </a:t>
            </a:r>
          </a:p>
          <a:p>
            <a:r>
              <a:rPr lang="en-US" sz="1400" dirty="0"/>
              <a:t>Distance up to 200 meters</a:t>
            </a:r>
            <a:endParaRPr lang="ru-RU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999935" y="406363"/>
            <a:ext cx="30077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192 TIMES ZOOM RATIO </a:t>
            </a:r>
          </a:p>
          <a:p>
            <a:r>
              <a:rPr lang="en-US" sz="1400" dirty="0"/>
              <a:t>12x Optical and 16x digital zoom</a:t>
            </a:r>
            <a:endParaRPr lang="ru-RU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62B8AFC-2AD0-4C10-B24F-20B10C8284BD}"/>
              </a:ext>
            </a:extLst>
          </p:cNvPr>
          <p:cNvSpPr txBox="1">
            <a:spLocks/>
          </p:cNvSpPr>
          <p:nvPr/>
        </p:nvSpPr>
        <p:spPr>
          <a:xfrm>
            <a:off x="555559" y="406363"/>
            <a:ext cx="3988815" cy="846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GB" sz="2800" dirty="0"/>
              <a:t>WIRELESS PTZ CAMERA </a:t>
            </a:r>
            <a:r>
              <a:rPr lang="en-GB" sz="2800" dirty="0">
                <a:solidFill>
                  <a:srgbClr val="A6A6A6"/>
                </a:solidFill>
                <a:ea typeface="+mj-ea"/>
              </a:rPr>
              <a:t>GAMMA</a:t>
            </a:r>
            <a:endParaRPr lang="x-none" sz="2800" dirty="0">
              <a:solidFill>
                <a:srgbClr val="A6A6A6"/>
              </a:solidFill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80411" y="6143860"/>
            <a:ext cx="38994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NETWORK REMOTE CONTROL</a:t>
            </a:r>
          </a:p>
          <a:p>
            <a:r>
              <a:rPr lang="en-US" sz="1400" dirty="0"/>
              <a:t>VISCA over IP, ONVIF, SDK control</a:t>
            </a:r>
            <a:endParaRPr lang="ru-RU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328338" y="2610995"/>
            <a:ext cx="2856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MULTIPLE INTERFACES</a:t>
            </a:r>
          </a:p>
          <a:p>
            <a:r>
              <a:rPr lang="en-US" sz="1400" dirty="0"/>
              <a:t>HDMI, 3G-SDI and NETWORK</a:t>
            </a:r>
          </a:p>
          <a:p>
            <a:r>
              <a:rPr lang="en-US" sz="1400" dirty="0"/>
              <a:t>can output at the same time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979667F-4F07-4218-8F8B-33B72E884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2" y="6289469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6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216FD1-162D-4335-9311-DD6BA8B45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2" name="Пятиугольник 11"/>
          <p:cNvSpPr/>
          <p:nvPr/>
        </p:nvSpPr>
        <p:spPr>
          <a:xfrm flipH="1">
            <a:off x="7564255" y="3764626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12x optical and 16x digital zoom to ensure unsurpassed video quality</a:t>
            </a:r>
          </a:p>
        </p:txBody>
      </p:sp>
      <p:sp>
        <p:nvSpPr>
          <p:cNvPr id="13" name="Пятиугольник 12"/>
          <p:cNvSpPr/>
          <p:nvPr/>
        </p:nvSpPr>
        <p:spPr>
          <a:xfrm flipH="1">
            <a:off x="7546777" y="4507991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pan-tilt-zoom operation for the most comfortable work</a:t>
            </a:r>
          </a:p>
        </p:txBody>
      </p:sp>
      <p:sp>
        <p:nvSpPr>
          <p:cNvPr id="14" name="Пятиугольник 13"/>
          <p:cNvSpPr/>
          <p:nvPr/>
        </p:nvSpPr>
        <p:spPr>
          <a:xfrm flipH="1">
            <a:off x="7539093" y="5251356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Multiple interfaces with output at the same time,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PoC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technology support</a:t>
            </a:r>
          </a:p>
        </p:txBody>
      </p:sp>
      <p:sp>
        <p:nvSpPr>
          <p:cNvPr id="15" name="Пятиугольник 14"/>
          <p:cNvSpPr/>
          <p:nvPr/>
        </p:nvSpPr>
        <p:spPr>
          <a:xfrm flipH="1">
            <a:off x="7546777" y="5994721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Perfect to use for medium and large meeting rooms and conference halls.</a:t>
            </a:r>
          </a:p>
        </p:txBody>
      </p:sp>
      <p:sp>
        <p:nvSpPr>
          <p:cNvPr id="16" name="Пятиугольник 15"/>
          <p:cNvSpPr/>
          <p:nvPr/>
        </p:nvSpPr>
        <p:spPr>
          <a:xfrm flipH="1">
            <a:off x="7553593" y="2978807"/>
            <a:ext cx="4637539" cy="626641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H.265 support to ensure stable and reliable wireless video stream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7539093" y="1888344"/>
            <a:ext cx="42331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Compact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lightweight FHD camera for professional visual communications anytime and anywhere. </a:t>
            </a:r>
            <a:endParaRPr lang="ru-RU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846AFF-6BBC-4D66-B2A2-5B088829895B}"/>
              </a:ext>
            </a:extLst>
          </p:cNvPr>
          <p:cNvSpPr txBox="1">
            <a:spLocks/>
          </p:cNvSpPr>
          <p:nvPr/>
        </p:nvSpPr>
        <p:spPr>
          <a:xfrm>
            <a:off x="7539093" y="351181"/>
            <a:ext cx="4419825" cy="9817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WIRELESS PTZ</a:t>
            </a:r>
          </a:p>
          <a:p>
            <a:r>
              <a:rPr lang="en-US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CAMERA </a:t>
            </a: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GAMMA 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lang="en-US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PSVCCF2N001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lang="x-none" sz="3200" dirty="0">
              <a:solidFill>
                <a:srgbClr val="CFD1D3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B3FE42A-D417-49C8-9E1A-D0FFA6DC9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5" y="6286815"/>
            <a:ext cx="1048819" cy="3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45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749092" y="1604953"/>
          <a:ext cx="6692314" cy="50211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34714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RESOLUTION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FHD (60fps)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71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2.07M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922375"/>
                  </a:ext>
                </a:extLst>
              </a:tr>
              <a:tr h="2712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SENSOR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1/2.7” PANASONIC high quality HD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CMOS </a:t>
                      </a: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sensor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200018"/>
                  </a:ext>
                </a:extLst>
              </a:tr>
              <a:tr h="427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FORMAT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MJPG / H.264 / H.265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OF VIEW (HORIZONTAL/VERTICAL)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72.5° ~ 6.9° / 44.8° ~ 3.9°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7901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ROTATION RANGE (</a:t>
                      </a: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HORIZONTAL/VERTICAL)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±170⁰ / -30° ~ +90°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39368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LENS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12x, f = 3.5mm ~ 42.3mm, F 1.8 ~ F 2.8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404561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ZOOM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16x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144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DIGITAL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2D &amp; 3D digital noise reduction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23063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36000" indent="0" algn="l" defTabSz="914400" rtl="0" eaLnBrk="1" fontAlgn="ctr" latinLnBrk="0" hangingPunct="1">
                        <a:spcBef>
                          <a:spcPts val="0"/>
                        </a:spcBef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HORIZONTAL &amp; VERTICAL FLIP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Supported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2218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SUPPORT PROTOCOLS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TCP/IP, HTTP, RTSP, RTMP, ONVIF, DHCP, Multicast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9108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PEN</a:t>
                      </a: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TRATION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1~2 walls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2942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36000" indent="0" algn="l" defTabSz="914400" rtl="0" eaLnBrk="1" fontAlgn="ctr" latinLnBrk="0" hangingPunct="1">
                        <a:spcBef>
                          <a:spcPts val="0"/>
                        </a:spcBef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BROADCAST DISTANCE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宋体" panose="02010600030101010101" pitchFamily="2" charset="-122"/>
                          <a:cs typeface="Segoe UI" panose="020B0502040204020203" pitchFamily="34" charset="0"/>
                        </a:rPr>
                        <a:t>200 meters (for longer distances, with higher gain antennas)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0938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RJ45 (10M/100M) x 1, Wi-Fi (5G) x1, HDMI (v.1.3) x 1,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3G-SDI (</a:t>
                      </a:r>
                      <a:r>
                        <a:rPr lang="en-US" altLang="zh-CN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PoC</a:t>
                      </a: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support) x 1, LINE IN 3.5mm Audio Interface x 1,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JEITA type (DC IN 12V)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Antenna x 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, Camera Power adapter x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1 (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incl. cables with EU and UK plugs</a:t>
                      </a:r>
                      <a:r>
                        <a:rPr lang="ru-RU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)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Peeping cover x 1, </a:t>
                      </a:r>
                      <a:endParaRPr lang="ru-RU" sz="1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Lens hood x 1, Transmitter/Receiver x 1, T/R Power adapter x 1, UK Plug adapter x 1, 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Remote control x 1</a:t>
                      </a:r>
                      <a:endParaRPr lang="en-GB" sz="1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AAE9A591-A25C-41C2-A900-BE417B8DAB5C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31363A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877E8C-561F-42D4-BF22-A761794C857F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9834B5A-5A3D-48D4-A4E2-6B631D73A0BC}"/>
              </a:ext>
            </a:extLst>
          </p:cNvPr>
          <p:cNvSpPr/>
          <p:nvPr/>
        </p:nvSpPr>
        <p:spPr>
          <a:xfrm>
            <a:off x="789141" y="434230"/>
            <a:ext cx="8090960" cy="1011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WIRELESS </a:t>
            </a:r>
            <a:r>
              <a:rPr lang="en-US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PTZ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CAMERA </a:t>
            </a: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GAMMA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lang="en-US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PSVCCF2N001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CFD1D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kumimoji="0" lang="x-none" sz="3200" b="1" i="0" u="none" strike="noStrike" kern="1200" cap="none" spc="0" normalizeH="0" baseline="0" noProof="0" dirty="0">
              <a:ln>
                <a:noFill/>
              </a:ln>
              <a:solidFill>
                <a:srgbClr val="CFD1D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903EC4-5661-48EF-9C1E-51CC5DF9A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BBB6C4-45FD-49D1-A338-21CEB02E9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43" y="1281221"/>
            <a:ext cx="2515157" cy="311205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8CA0744-6216-437A-90A3-987A485970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8" r="18534"/>
          <a:stretch/>
        </p:blipFill>
        <p:spPr>
          <a:xfrm>
            <a:off x="7706028" y="785563"/>
            <a:ext cx="2074344" cy="32306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18DC641-A440-4908-BF71-3548C8ACA9AA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84F1F0AB-C3D3-4A38-BD05-F25F8159CC89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E10F258E-8EF3-40C0-BA81-E853313FC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961761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$809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$995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82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A01455D-A1E1-43A9-AC3F-C5A2FF7B9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68513" y="303519"/>
            <a:ext cx="2844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CLEAR SOUND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Automatic noise reduction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echo cancelation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1061" y="1134516"/>
            <a:ext cx="28143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 TO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HOURS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battery life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8537" y="5791745"/>
            <a:ext cx="29456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-ELEMENT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 array</a:t>
            </a:r>
            <a:r>
              <a:rPr lang="ru-RU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omnidirectional 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54230" y="5791745"/>
            <a:ext cx="255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PLUG&amp;PLAY</a:t>
            </a:r>
          </a:p>
          <a:p>
            <a:r>
              <a:rPr lang="en-US" sz="1400" dirty="0"/>
              <a:t>Bluetooth/USB/AUX connection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AD7F62-E895-45E9-AD8E-691B33D89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5" y="6286815"/>
            <a:ext cx="1048819" cy="381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B0FBE-A512-4689-A041-1024CE293CC2}"/>
              </a:ext>
            </a:extLst>
          </p:cNvPr>
          <p:cNvSpPr txBox="1"/>
          <p:nvPr/>
        </p:nvSpPr>
        <p:spPr>
          <a:xfrm>
            <a:off x="6439853" y="719017"/>
            <a:ext cx="28143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 TO 5 METERS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voice pickup range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2BDC63-CFFA-4A09-97F1-1153D5CD52C6}"/>
              </a:ext>
            </a:extLst>
          </p:cNvPr>
          <p:cNvSpPr txBox="1">
            <a:spLocks/>
          </p:cNvSpPr>
          <p:nvPr/>
        </p:nvSpPr>
        <p:spPr>
          <a:xfrm>
            <a:off x="357295" y="337806"/>
            <a:ext cx="5494342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SPEAKERPHONE</a:t>
            </a:r>
            <a:r>
              <a:rPr lang="en-GB" sz="36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l"/>
            <a:r>
              <a:rPr lang="en-GB" sz="3200" b="1" dirty="0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GAMMA</a:t>
            </a:r>
            <a:endParaRPr lang="x-none" sz="3200" b="1" dirty="0">
              <a:solidFill>
                <a:srgbClr val="A6A6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038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389845" y="1643013"/>
            <a:ext cx="4080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Simple portable solution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 extra long battery life.</a:t>
            </a:r>
            <a:endParaRPr lang="ru-RU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AC074BE-E0C0-4998-9A46-2DD7822D94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5" y="6286815"/>
            <a:ext cx="1048819" cy="381612"/>
          </a:xfrm>
          <a:prstGeom prst="rect">
            <a:avLst/>
          </a:prstGeom>
        </p:spPr>
      </p:pic>
      <p:sp>
        <p:nvSpPr>
          <p:cNvPr id="20" name="Пятиугольник 13">
            <a:extLst>
              <a:ext uri="{FF2B5EF4-FFF2-40B4-BE49-F238E27FC236}">
                <a16:creationId xmlns:a16="http://schemas.microsoft.com/office/drawing/2014/main" id="{9BF4EC9D-C09A-47AD-B8E8-059475FFBCE4}"/>
              </a:ext>
            </a:extLst>
          </p:cNvPr>
          <p:cNvSpPr/>
          <p:nvPr/>
        </p:nvSpPr>
        <p:spPr>
          <a:xfrm>
            <a:off x="-1552" y="2504643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Compatible with most OS and devices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Multiboards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laptops, PCs, smartphones, etc.</a:t>
            </a:r>
          </a:p>
        </p:txBody>
      </p:sp>
      <p:sp>
        <p:nvSpPr>
          <p:cNvPr id="21" name="Пятиугольник 14">
            <a:extLst>
              <a:ext uri="{FF2B5EF4-FFF2-40B4-BE49-F238E27FC236}">
                <a16:creationId xmlns:a16="http://schemas.microsoft.com/office/drawing/2014/main" id="{BD80C5CE-75E8-402B-A399-953E9E17516E}"/>
              </a:ext>
            </a:extLst>
          </p:cNvPr>
          <p:cNvSpPr/>
          <p:nvPr/>
        </p:nvSpPr>
        <p:spPr>
          <a:xfrm>
            <a:off x="-1552" y="3250641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Plug&amp;play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function. Can be connected via Bluetooth, USB.</a:t>
            </a:r>
          </a:p>
        </p:txBody>
      </p:sp>
      <p:sp>
        <p:nvSpPr>
          <p:cNvPr id="22" name="Пятиугольник 15">
            <a:extLst>
              <a:ext uri="{FF2B5EF4-FFF2-40B4-BE49-F238E27FC236}">
                <a16:creationId xmlns:a16="http://schemas.microsoft.com/office/drawing/2014/main" id="{1A31ECC1-1EF3-43CF-9877-AAEE4B103F7E}"/>
              </a:ext>
            </a:extLst>
          </p:cNvPr>
          <p:cNvSpPr/>
          <p:nvPr/>
        </p:nvSpPr>
        <p:spPr>
          <a:xfrm>
            <a:off x="1425" y="3994006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and minimal design, balanced pricing</a:t>
            </a:r>
          </a:p>
        </p:txBody>
      </p:sp>
      <p:sp>
        <p:nvSpPr>
          <p:cNvPr id="23" name="Пятиугольник 16">
            <a:extLst>
              <a:ext uri="{FF2B5EF4-FFF2-40B4-BE49-F238E27FC236}">
                <a16:creationId xmlns:a16="http://schemas.microsoft.com/office/drawing/2014/main" id="{8EBA1F76-B94B-4309-B9D9-4ABA01371BBC}"/>
              </a:ext>
            </a:extLst>
          </p:cNvPr>
          <p:cNvSpPr/>
          <p:nvPr/>
        </p:nvSpPr>
        <p:spPr>
          <a:xfrm>
            <a:off x="-9236" y="5487329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Perfect to use at open office spaces, meeting rooms of any size, executive office, etc.</a:t>
            </a:r>
          </a:p>
        </p:txBody>
      </p:sp>
      <p:sp>
        <p:nvSpPr>
          <p:cNvPr id="24" name="Пятиугольник 9">
            <a:extLst>
              <a:ext uri="{FF2B5EF4-FFF2-40B4-BE49-F238E27FC236}">
                <a16:creationId xmlns:a16="http://schemas.microsoft.com/office/drawing/2014/main" id="{A9244247-0C07-49BC-8D08-1B31998D1CF5}"/>
              </a:ext>
            </a:extLst>
          </p:cNvPr>
          <p:cNvSpPr/>
          <p:nvPr/>
        </p:nvSpPr>
        <p:spPr>
          <a:xfrm>
            <a:off x="1425" y="4740004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Up to 20 hours of battery life, wired charging (Type-C cable)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42B7FF-6138-4C58-9AE5-68726EF2D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9" y="0"/>
            <a:ext cx="6858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C6BDAB1-7EAD-46FF-AAE2-5BEBD8779AC8}"/>
              </a:ext>
            </a:extLst>
          </p:cNvPr>
          <p:cNvSpPr txBox="1">
            <a:spLocks/>
          </p:cNvSpPr>
          <p:nvPr/>
        </p:nvSpPr>
        <p:spPr>
          <a:xfrm>
            <a:off x="389845" y="498157"/>
            <a:ext cx="5332575" cy="9817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SPEAKERPHONE </a:t>
            </a:r>
            <a:endParaRPr lang="ru-RU" sz="3200" b="1" dirty="0">
              <a:solidFill>
                <a:srgbClr val="3C50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GAMMA</a:t>
            </a:r>
            <a:r>
              <a:rPr lang="ru-RU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lang="en-US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PVCSN0M602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lang="x-none" sz="3200" dirty="0">
              <a:solidFill>
                <a:srgbClr val="CFD1D3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90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902566-2B81-4C25-8ABF-66412E944966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F66566E0-671B-42A2-80BF-C882EE2C10C5}"/>
              </a:ext>
            </a:extLst>
          </p:cNvPr>
          <p:cNvGraphicFramePr>
            <a:graphicFrameLocks noGrp="1"/>
          </p:cNvGraphicFramePr>
          <p:nvPr/>
        </p:nvGraphicFramePr>
        <p:xfrm>
          <a:off x="789141" y="1940008"/>
          <a:ext cx="6237018" cy="3780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MICROPHONE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6-Element Array, Omnidirectional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VOICE PICKUP RANGE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4m-5m (Radius)</a:t>
                      </a:r>
                      <a:endParaRPr lang="en-GB" sz="10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427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SPEAKER SOUND CHANNEL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1.0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Type-C x 1 (Audio IN/OUT + Charge 5V/2A), Bluetooth 5.0 (</a:t>
                      </a:r>
                      <a:r>
                        <a:rPr lang="en-US" altLang="zh-CN" sz="1000" b="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HSP1.2</a:t>
                      </a: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en-US" altLang="zh-CN" sz="1000" b="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HFP1.7</a:t>
                      </a: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zh-CN" altLang="en-US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zh-CN" sz="1000" b="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A2DP1.3</a:t>
                      </a: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zh-CN" altLang="en-US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zh-CN" sz="1000" b="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AVRCP1.6</a:t>
                      </a: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818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LED INDICATOR LIGHT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Power / Volume - &amp; + / BT / Call / Mic 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30323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BATTERY CAPACITY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7.4V/5200mAh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915688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BATTERY CHARGING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Wired: 5V/</a:t>
                      </a:r>
                      <a:r>
                        <a:rPr lang="en-US" altLang="zh-CN" sz="10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2A</a:t>
                      </a:r>
                      <a:endParaRPr lang="en-US" altLang="zh-CN" sz="10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4462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CONTINUOUS WORKING TIME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20h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23950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(DIAMETER x HEIGHT), MM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120 x </a:t>
                      </a:r>
                      <a:r>
                        <a:rPr lang="ru-RU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41</a:t>
                      </a:r>
                      <a:endParaRPr lang="en-US" altLang="zh-CN" sz="10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30124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WEIGHT (NET/GROSS), G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390 / 692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49651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card, USB Type-C Cable x 1, Power</a:t>
                      </a:r>
                      <a:r>
                        <a:rPr lang="en-US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adapter  x 1, USB Dongle(Bluetooth)</a:t>
                      </a:r>
                      <a:r>
                        <a:rPr lang="ru-RU" sz="1000" b="0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9813F7D-DE9B-4632-BE1B-4B35E7DC0E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82" y="785562"/>
            <a:ext cx="6339202" cy="3916218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3DB936E-B318-4C77-A9DA-6A44E0692060}"/>
              </a:ext>
            </a:extLst>
          </p:cNvPr>
          <p:cNvSpPr/>
          <p:nvPr/>
        </p:nvSpPr>
        <p:spPr>
          <a:xfrm>
            <a:off x="789141" y="499234"/>
            <a:ext cx="7680604" cy="50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SPEAKERPHONE GAMMA</a:t>
            </a:r>
            <a:r>
              <a:rPr lang="en-GB" sz="3600" dirty="0">
                <a:solidFill>
                  <a:srgbClr val="3136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PVCSN0M602</a:t>
            </a: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x-none" sz="3200" b="1" dirty="0">
              <a:solidFill>
                <a:srgbClr val="CFD1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DF71CD0-CE09-49AB-8C49-FB0EEC7DD5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  <p:sp>
        <p:nvSpPr>
          <p:cNvPr id="28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C9357E9B-6416-42A9-8413-9998458A35A1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DDDBB625-754B-42B4-88F0-A9E4E2869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83542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$76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$93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500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041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616C88-AB04-4433-8E2C-2CB6D5AA5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357295" y="337806"/>
            <a:ext cx="5494342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SPEAKERPHONE</a:t>
            </a:r>
            <a:r>
              <a:rPr lang="en-GB" sz="36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l"/>
            <a:r>
              <a:rPr lang="en-GB" sz="3200" b="1" dirty="0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DELTA</a:t>
            </a:r>
            <a:endParaRPr lang="x-none" sz="3200" b="1" dirty="0">
              <a:solidFill>
                <a:srgbClr val="A6A6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2094" y="74443"/>
            <a:ext cx="219744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CLEAR SOUND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Automatic noise reduction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echo cancelation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4180" y="5671261"/>
            <a:ext cx="28143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 TO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HOURS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battery life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7581" y="877021"/>
            <a:ext cx="2264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4-ELEMENT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 array</a:t>
            </a:r>
            <a:r>
              <a:rPr lang="ru-RU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omnidirectional 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30328" y="5671261"/>
            <a:ext cx="26853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PLUG&amp;PLAY</a:t>
            </a:r>
          </a:p>
          <a:p>
            <a:r>
              <a:rPr lang="en-US" sz="1400" dirty="0"/>
              <a:t>Bluetooth/USB/AUX connection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AD7F62-E895-45E9-AD8E-691B33D89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5" y="6286815"/>
            <a:ext cx="1048819" cy="381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B0FBE-A512-4689-A041-1024CE293CC2}"/>
              </a:ext>
            </a:extLst>
          </p:cNvPr>
          <p:cNvSpPr txBox="1"/>
          <p:nvPr/>
        </p:nvSpPr>
        <p:spPr>
          <a:xfrm>
            <a:off x="8039838" y="505330"/>
            <a:ext cx="21974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 TO 6 METERS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voice pickup range</a:t>
            </a:r>
          </a:p>
        </p:txBody>
      </p:sp>
    </p:spTree>
    <p:extLst>
      <p:ext uri="{BB962C8B-B14F-4D97-AF65-F5344CB8AC3E}">
        <p14:creationId xmlns:p14="http://schemas.microsoft.com/office/powerpoint/2010/main" val="53442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E3BC2D-31B6-4AA6-9B37-26F8CB1D6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389845" y="1643013"/>
            <a:ext cx="4080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Simple portable solution</a:t>
            </a:r>
            <a:r>
              <a:rPr lang="ru-RU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 extra long battery life.</a:t>
            </a:r>
            <a:endParaRPr lang="ru-RU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06DA65B-550E-40DE-B9BE-D5102D4A281A}"/>
              </a:ext>
            </a:extLst>
          </p:cNvPr>
          <p:cNvSpPr txBox="1">
            <a:spLocks/>
          </p:cNvSpPr>
          <p:nvPr/>
        </p:nvSpPr>
        <p:spPr>
          <a:xfrm>
            <a:off x="389845" y="498157"/>
            <a:ext cx="5332575" cy="9817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SPEAKERPHONE </a:t>
            </a:r>
            <a:endParaRPr lang="ru-RU" sz="3200" b="1" dirty="0">
              <a:solidFill>
                <a:srgbClr val="3C50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DELTA</a:t>
            </a:r>
            <a:r>
              <a:rPr lang="ru-RU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lang="en-US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PVCSN0M401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lang="x-none" sz="3200" dirty="0">
              <a:solidFill>
                <a:srgbClr val="CFD1D3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AC074BE-E0C0-4998-9A46-2DD7822D9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5" y="6286815"/>
            <a:ext cx="1048819" cy="381612"/>
          </a:xfrm>
          <a:prstGeom prst="rect">
            <a:avLst/>
          </a:prstGeom>
        </p:spPr>
      </p:pic>
      <p:sp>
        <p:nvSpPr>
          <p:cNvPr id="20" name="Пятиугольник 13">
            <a:extLst>
              <a:ext uri="{FF2B5EF4-FFF2-40B4-BE49-F238E27FC236}">
                <a16:creationId xmlns:a16="http://schemas.microsoft.com/office/drawing/2014/main" id="{9BF4EC9D-C09A-47AD-B8E8-059475FFBCE4}"/>
              </a:ext>
            </a:extLst>
          </p:cNvPr>
          <p:cNvSpPr/>
          <p:nvPr/>
        </p:nvSpPr>
        <p:spPr>
          <a:xfrm>
            <a:off x="-1552" y="2504643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Compatible with most OS and devices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Multiboards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laptops, PCs, smartphones, etc.</a:t>
            </a:r>
          </a:p>
        </p:txBody>
      </p:sp>
      <p:sp>
        <p:nvSpPr>
          <p:cNvPr id="21" name="Пятиугольник 14">
            <a:extLst>
              <a:ext uri="{FF2B5EF4-FFF2-40B4-BE49-F238E27FC236}">
                <a16:creationId xmlns:a16="http://schemas.microsoft.com/office/drawing/2014/main" id="{BD80C5CE-75E8-402B-A399-953E9E17516E}"/>
              </a:ext>
            </a:extLst>
          </p:cNvPr>
          <p:cNvSpPr/>
          <p:nvPr/>
        </p:nvSpPr>
        <p:spPr>
          <a:xfrm>
            <a:off x="-1552" y="3250641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Plug&amp;play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function. Can be connected via Bluetooth, USB.</a:t>
            </a:r>
          </a:p>
        </p:txBody>
      </p:sp>
      <p:sp>
        <p:nvSpPr>
          <p:cNvPr id="22" name="Пятиугольник 15">
            <a:extLst>
              <a:ext uri="{FF2B5EF4-FFF2-40B4-BE49-F238E27FC236}">
                <a16:creationId xmlns:a16="http://schemas.microsoft.com/office/drawing/2014/main" id="{1A31ECC1-1EF3-43CF-9877-AAEE4B103F7E}"/>
              </a:ext>
            </a:extLst>
          </p:cNvPr>
          <p:cNvSpPr/>
          <p:nvPr/>
        </p:nvSpPr>
        <p:spPr>
          <a:xfrm>
            <a:off x="1425" y="3994006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and minimal design, balanced pricing</a:t>
            </a:r>
          </a:p>
        </p:txBody>
      </p:sp>
      <p:sp>
        <p:nvSpPr>
          <p:cNvPr id="23" name="Пятиугольник 16">
            <a:extLst>
              <a:ext uri="{FF2B5EF4-FFF2-40B4-BE49-F238E27FC236}">
                <a16:creationId xmlns:a16="http://schemas.microsoft.com/office/drawing/2014/main" id="{8EBA1F76-B94B-4309-B9D9-4ABA01371BBC}"/>
              </a:ext>
            </a:extLst>
          </p:cNvPr>
          <p:cNvSpPr/>
          <p:nvPr/>
        </p:nvSpPr>
        <p:spPr>
          <a:xfrm>
            <a:off x="-9236" y="5487329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Perfect to use at open office spaces, meeting rooms of any size, executive office, etc.</a:t>
            </a:r>
          </a:p>
        </p:txBody>
      </p:sp>
      <p:sp>
        <p:nvSpPr>
          <p:cNvPr id="24" name="Пятиугольник 9">
            <a:extLst>
              <a:ext uri="{FF2B5EF4-FFF2-40B4-BE49-F238E27FC236}">
                <a16:creationId xmlns:a16="http://schemas.microsoft.com/office/drawing/2014/main" id="{A9244247-0C07-49BC-8D08-1B31998D1CF5}"/>
              </a:ext>
            </a:extLst>
          </p:cNvPr>
          <p:cNvSpPr/>
          <p:nvPr/>
        </p:nvSpPr>
        <p:spPr>
          <a:xfrm>
            <a:off x="1425" y="4740004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Up to 24 hours of battery life, wired charging (Type-C cable) </a:t>
            </a:r>
          </a:p>
        </p:txBody>
      </p:sp>
    </p:spTree>
    <p:extLst>
      <p:ext uri="{BB962C8B-B14F-4D97-AF65-F5344CB8AC3E}">
        <p14:creationId xmlns:p14="http://schemas.microsoft.com/office/powerpoint/2010/main" val="836595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789141" y="2217099"/>
          <a:ext cx="6237018" cy="40699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MICROPHONE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4-Element Array, Omnidirectional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VOICE PICKUP RANGE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6m (Radius)</a:t>
                      </a:r>
                      <a:endParaRPr lang="en-GB" sz="10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427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SPEAKER SOUND CHANNEL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1.0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POWER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5W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9974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Type-C x 1 (Audio Input/Call + Charge 5V/2A),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Type-A x 1 (Charge peripherals),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Bluetooth 5.0 (AVRCP, A2DP, HFP and SBC CODEC 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AUX Output 3.5mm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818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LED INDICATOR LIGHT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Power / Bluetooth 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30323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BATTERY CAPACITY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6500mAh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915688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BATTERY CHARGING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Wired: 5V/</a:t>
                      </a:r>
                      <a:r>
                        <a:rPr lang="en-US" altLang="zh-CN" sz="10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2A</a:t>
                      </a:r>
                      <a:endParaRPr lang="en-US" altLang="zh-CN" sz="10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4462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CONTINUOUS WORKING TIME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24h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23950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124m x 124mm x 32mm 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30124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WEIGHT (NET), G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320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49651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card, USB Type-C Cable x 1, Power</a:t>
                      </a:r>
                      <a:r>
                        <a:rPr lang="en-US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adapter  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1DB1D46-B774-4BFD-84C4-ED9883381FB2}"/>
              </a:ext>
            </a:extLst>
          </p:cNvPr>
          <p:cNvSpPr/>
          <p:nvPr/>
        </p:nvSpPr>
        <p:spPr>
          <a:xfrm>
            <a:off x="789141" y="499234"/>
            <a:ext cx="7680604" cy="50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SPEAKERPHONE DELTA</a:t>
            </a:r>
            <a:r>
              <a:rPr lang="en-GB" sz="3600" dirty="0">
                <a:solidFill>
                  <a:srgbClr val="3136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PVCSN0M401</a:t>
            </a: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x-none" sz="3200" b="1" dirty="0">
              <a:solidFill>
                <a:srgbClr val="CFD1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902566-2B81-4C25-8ABF-66412E944966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1227440"/>
            <a:ext cx="3611009" cy="268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4D7EB7-0D3E-47DE-9FD4-23603B58E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A30CD56-1697-4249-B64B-B60ED932E017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794B3DC2-383A-42B4-BA43-DD47DB1B692E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21966B97-4C58-4441-80F5-C0D586899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00560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$124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$152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87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ятиугольник 19">
            <a:extLst>
              <a:ext uri="{FF2B5EF4-FFF2-40B4-BE49-F238E27FC236}">
                <a16:creationId xmlns:a16="http://schemas.microsoft.com/office/drawing/2014/main" id="{E51C7C23-73B4-4D2B-9597-AC1051AD7B1E}"/>
              </a:ext>
            </a:extLst>
          </p:cNvPr>
          <p:cNvSpPr/>
          <p:nvPr/>
        </p:nvSpPr>
        <p:spPr>
          <a:xfrm>
            <a:off x="183055" y="5090276"/>
            <a:ext cx="11825890" cy="451329"/>
          </a:xfrm>
          <a:prstGeom prst="homePlate">
            <a:avLst/>
          </a:prstGeom>
          <a:gradFill flip="none" rotWithShape="1">
            <a:gsLst>
              <a:gs pos="15000">
                <a:srgbClr val="3A5198"/>
              </a:gs>
              <a:gs pos="100000">
                <a:srgbClr val="677EC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FDFC332-20C9-423B-9251-7EAA3A6C2451}"/>
              </a:ext>
            </a:extLst>
          </p:cNvPr>
          <p:cNvGrpSpPr/>
          <p:nvPr/>
        </p:nvGrpSpPr>
        <p:grpSpPr>
          <a:xfrm>
            <a:off x="183055" y="1187274"/>
            <a:ext cx="11825890" cy="483781"/>
            <a:chOff x="145297" y="718394"/>
            <a:chExt cx="11825890" cy="669824"/>
          </a:xfrm>
        </p:grpSpPr>
        <p:sp>
          <p:nvSpPr>
            <p:cNvPr id="66" name="Пятиугольник 19">
              <a:extLst>
                <a:ext uri="{FF2B5EF4-FFF2-40B4-BE49-F238E27FC236}">
                  <a16:creationId xmlns:a16="http://schemas.microsoft.com/office/drawing/2014/main" id="{74314420-DF7E-49BD-9C84-D75053EF6094}"/>
                </a:ext>
              </a:extLst>
            </p:cNvPr>
            <p:cNvSpPr/>
            <p:nvPr/>
          </p:nvSpPr>
          <p:spPr>
            <a:xfrm>
              <a:off x="145297" y="765649"/>
              <a:ext cx="11825890" cy="622569"/>
            </a:xfrm>
            <a:prstGeom prst="homePlate">
              <a:avLst/>
            </a:prstGeom>
            <a:gradFill flip="none" rotWithShape="1">
              <a:gsLst>
                <a:gs pos="15000">
                  <a:srgbClr val="3A5198"/>
                </a:gs>
                <a:gs pos="100000">
                  <a:srgbClr val="677EC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D23DE3-6CA1-4E7A-8490-CC4EDB96A1D2}"/>
                </a:ext>
              </a:extLst>
            </p:cNvPr>
            <p:cNvSpPr txBox="1"/>
            <p:nvPr/>
          </p:nvSpPr>
          <p:spPr>
            <a:xfrm>
              <a:off x="646348" y="718394"/>
              <a:ext cx="10959526" cy="500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PVCCF2M202 (Windows Hello Camera)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FHD / 2MP / Windows Hello 4.x / 2 mic / 1m (Range) / Connection via USB 3.0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4592973-7BD9-4EF7-A63B-247519CC1332}"/>
              </a:ext>
            </a:extLst>
          </p:cNvPr>
          <p:cNvGrpSpPr/>
          <p:nvPr/>
        </p:nvGrpSpPr>
        <p:grpSpPr>
          <a:xfrm>
            <a:off x="183055" y="2134542"/>
            <a:ext cx="11825890" cy="500137"/>
            <a:chOff x="145297" y="1388954"/>
            <a:chExt cx="11825890" cy="692469"/>
          </a:xfrm>
        </p:grpSpPr>
        <p:sp>
          <p:nvSpPr>
            <p:cNvPr id="65" name="Пятиугольник 22">
              <a:extLst>
                <a:ext uri="{FF2B5EF4-FFF2-40B4-BE49-F238E27FC236}">
                  <a16:creationId xmlns:a16="http://schemas.microsoft.com/office/drawing/2014/main" id="{E4477241-17A4-489F-9D0C-7E6A1BAB648F}"/>
                </a:ext>
              </a:extLst>
            </p:cNvPr>
            <p:cNvSpPr/>
            <p:nvPr/>
          </p:nvSpPr>
          <p:spPr>
            <a:xfrm>
              <a:off x="145297" y="1473365"/>
              <a:ext cx="11825890" cy="584187"/>
            </a:xfrm>
            <a:prstGeom prst="homePlate">
              <a:avLst/>
            </a:prstGeom>
            <a:gradFill flip="none" rotWithShape="1">
              <a:gsLst>
                <a:gs pos="15000">
                  <a:srgbClr val="3A5198"/>
                </a:gs>
                <a:gs pos="100000">
                  <a:srgbClr val="677EC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C8D46B1-6024-4BD5-95BA-F1D00EDE9082}"/>
                </a:ext>
              </a:extLst>
            </p:cNvPr>
            <p:cNvSpPr txBox="1"/>
            <p:nvPr/>
          </p:nvSpPr>
          <p:spPr>
            <a:xfrm>
              <a:off x="577702" y="1388954"/>
              <a:ext cx="10978461" cy="692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PSVCCU8M201 (8MP UHD Camera) </a:t>
              </a:r>
              <a:r>
                <a:rPr lang="en-US" sz="100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(*Coming soon)</a:t>
              </a:r>
              <a:endParaRPr lang="en-US" sz="10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endParaRP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4K UHD / SONY Sensor / 8MP / e-PTZ / AI intelligent tracking / 2 mic / 5m (Range) / Connection via USB 2.0 Type-C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EE8441B-1358-4911-8239-7DA89702A17C}"/>
              </a:ext>
            </a:extLst>
          </p:cNvPr>
          <p:cNvSpPr txBox="1"/>
          <p:nvPr/>
        </p:nvSpPr>
        <p:spPr>
          <a:xfrm>
            <a:off x="624927" y="5060016"/>
            <a:ext cx="1095952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PVCCU8N002 (4K PTZ Camera Alpha)</a:t>
            </a:r>
            <a:endParaRPr lang="en-US" sz="1100" b="1" dirty="0">
              <a:solidFill>
                <a:schemeClr val="bg1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4K UHD / SONY Sensor / 8.4MP / PTZ / NDI / AI intelligent tracking / No mic / PoE / Connection via HDMI 2.0, USB 3.0, RJ45 or 3G-SDI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0C15312-9740-4CE2-9E8A-D1E5EA86BFB0}"/>
              </a:ext>
            </a:extLst>
          </p:cNvPr>
          <p:cNvGrpSpPr/>
          <p:nvPr/>
        </p:nvGrpSpPr>
        <p:grpSpPr>
          <a:xfrm>
            <a:off x="188045" y="3113744"/>
            <a:ext cx="11825890" cy="500137"/>
            <a:chOff x="163932" y="2105701"/>
            <a:chExt cx="11825890" cy="649600"/>
          </a:xfrm>
        </p:grpSpPr>
        <p:sp>
          <p:nvSpPr>
            <p:cNvPr id="64" name="Пятиугольник 24">
              <a:extLst>
                <a:ext uri="{FF2B5EF4-FFF2-40B4-BE49-F238E27FC236}">
                  <a16:creationId xmlns:a16="http://schemas.microsoft.com/office/drawing/2014/main" id="{618813E4-FEDD-4D28-BCAE-5885481DBA90}"/>
                </a:ext>
              </a:extLst>
            </p:cNvPr>
            <p:cNvSpPr/>
            <p:nvPr/>
          </p:nvSpPr>
          <p:spPr>
            <a:xfrm>
              <a:off x="163932" y="2160286"/>
              <a:ext cx="11825890" cy="584187"/>
            </a:xfrm>
            <a:prstGeom prst="homePlate">
              <a:avLst/>
            </a:prstGeom>
            <a:gradFill flip="none" rotWithShape="1">
              <a:gsLst>
                <a:gs pos="15000">
                  <a:srgbClr val="3A5198"/>
                </a:gs>
                <a:gs pos="100000">
                  <a:srgbClr val="677EC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4B3BA2D-2B74-4A5E-8868-C6916AAD5A8B}"/>
                </a:ext>
              </a:extLst>
            </p:cNvPr>
            <p:cNvSpPr txBox="1"/>
            <p:nvPr/>
          </p:nvSpPr>
          <p:spPr>
            <a:xfrm>
              <a:off x="611454" y="2105701"/>
              <a:ext cx="10978461" cy="649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PVCCU13M201 (13MP UHD Camera)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4K UHD / SONY Sensor</a:t>
              </a:r>
              <a:r>
                <a:rPr lang="ru-RU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/ 13MP / 2 mic / 4m (Range) / Connection via USB 3.0 Type-C</a:t>
              </a:r>
            </a:p>
          </p:txBody>
        </p:sp>
      </p:grp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61AD80F3-3E8A-452C-8F97-BA4B0D5D38FB}"/>
              </a:ext>
            </a:extLst>
          </p:cNvPr>
          <p:cNvSpPr txBox="1">
            <a:spLocks/>
          </p:cNvSpPr>
          <p:nvPr/>
        </p:nvSpPr>
        <p:spPr>
          <a:xfrm>
            <a:off x="525102" y="301404"/>
            <a:ext cx="8980437" cy="62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374" indent="-190528" defTabSz="609692">
              <a:spcBef>
                <a:spcPct val="20000"/>
              </a:spcBef>
              <a:buFont typeface="Arial" pitchFamily="34" charset="0"/>
              <a:buChar char="–"/>
              <a:defRPr sz="1867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2114" indent="-152423" defTabSz="609692">
              <a:spcBef>
                <a:spcPct val="20000"/>
              </a:spcBef>
              <a:buFont typeface="Arial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960" indent="-152423" defTabSz="609692">
              <a:spcBef>
                <a:spcPct val="20000"/>
              </a:spcBef>
              <a:buFont typeface="Arial" pitchFamily="34" charset="0"/>
              <a:buChar char="–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806" indent="-152423" defTabSz="609692">
              <a:spcBef>
                <a:spcPct val="20000"/>
              </a:spcBef>
              <a:buFont typeface="Arial" pitchFamily="34" charset="0"/>
              <a:buChar char="»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6652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6pPr>
            <a:lvl7pPr marL="198149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7pPr>
            <a:lvl8pPr marL="2286343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8pPr>
            <a:lvl9pPr marL="259118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VCS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LineUp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H1’2023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7B0909C-AFDC-4D5A-BA37-73E72D417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023" y="437618"/>
            <a:ext cx="997875" cy="365323"/>
          </a:xfrm>
          <a:prstGeom prst="rect">
            <a:avLst/>
          </a:prstGeom>
        </p:spPr>
      </p:pic>
      <p:sp>
        <p:nvSpPr>
          <p:cNvPr id="35" name="Пятиугольник 19">
            <a:extLst>
              <a:ext uri="{FF2B5EF4-FFF2-40B4-BE49-F238E27FC236}">
                <a16:creationId xmlns:a16="http://schemas.microsoft.com/office/drawing/2014/main" id="{94A76A3E-0023-432A-96CB-60733A114495}"/>
              </a:ext>
            </a:extLst>
          </p:cNvPr>
          <p:cNvSpPr/>
          <p:nvPr/>
        </p:nvSpPr>
        <p:spPr>
          <a:xfrm>
            <a:off x="183055" y="6086719"/>
            <a:ext cx="11825890" cy="451329"/>
          </a:xfrm>
          <a:prstGeom prst="homePlate">
            <a:avLst/>
          </a:prstGeom>
          <a:gradFill flip="none" rotWithShape="1">
            <a:gsLst>
              <a:gs pos="15000">
                <a:srgbClr val="3A5198"/>
              </a:gs>
              <a:gs pos="100000">
                <a:srgbClr val="677EC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6B4961-9FA8-4E80-BD24-0E31B9A74651}"/>
              </a:ext>
            </a:extLst>
          </p:cNvPr>
          <p:cNvSpPr txBox="1"/>
          <p:nvPr/>
        </p:nvSpPr>
        <p:spPr>
          <a:xfrm>
            <a:off x="624927" y="6056459"/>
            <a:ext cx="1095952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PSVCCF2N001 (Wireless PTZ Camera Gamma)</a:t>
            </a: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FHD / PANASONIC Sensor / 2MP / PTZ / Wireless / No mic /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PoC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/ Connection via HDMI 1.3, Wi-Fi (5G), RJ45 or 3G-SDI </a:t>
            </a:r>
            <a:endParaRPr lang="en-US" sz="700" dirty="0">
              <a:solidFill>
                <a:schemeClr val="bg1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70EBF70-4353-4F94-A723-D63BCC3C80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947" y="361330"/>
            <a:ext cx="1426292" cy="518955"/>
          </a:xfrm>
          <a:prstGeom prst="rect">
            <a:avLst/>
          </a:prstGeom>
        </p:spPr>
      </p:pic>
      <p:sp>
        <p:nvSpPr>
          <p:cNvPr id="18" name="Пятиугольник 19">
            <a:extLst>
              <a:ext uri="{FF2B5EF4-FFF2-40B4-BE49-F238E27FC236}">
                <a16:creationId xmlns:a16="http://schemas.microsoft.com/office/drawing/2014/main" id="{484D5FCB-AEAA-4E77-89CA-E96627C9566C}"/>
              </a:ext>
            </a:extLst>
          </p:cNvPr>
          <p:cNvSpPr/>
          <p:nvPr/>
        </p:nvSpPr>
        <p:spPr>
          <a:xfrm>
            <a:off x="183055" y="4110139"/>
            <a:ext cx="11825890" cy="472336"/>
          </a:xfrm>
          <a:prstGeom prst="homePlate">
            <a:avLst/>
          </a:prstGeom>
          <a:gradFill flip="none" rotWithShape="1">
            <a:gsLst>
              <a:gs pos="15000">
                <a:srgbClr val="3A5198"/>
              </a:gs>
              <a:gs pos="100000">
                <a:srgbClr val="677EC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0C2BF0-D072-445C-93D8-EF1533738473}"/>
              </a:ext>
            </a:extLst>
          </p:cNvPr>
          <p:cNvSpPr txBox="1"/>
          <p:nvPr/>
        </p:nvSpPr>
        <p:spPr>
          <a:xfrm>
            <a:off x="586904" y="4082092"/>
            <a:ext cx="11028172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PVCCU12M201 (Panoramic VC Camera)</a:t>
            </a: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4K UHD / </a:t>
            </a:r>
            <a:r>
              <a:rPr lang="en-US" sz="105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OmniVision</a:t>
            </a: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Sensor / 12MP / Audio tracking / 2 mic / 4m (Range) / Connection via USB Type-C</a:t>
            </a:r>
          </a:p>
        </p:txBody>
      </p:sp>
    </p:spTree>
    <p:extLst>
      <p:ext uri="{BB962C8B-B14F-4D97-AF65-F5344CB8AC3E}">
        <p14:creationId xmlns:p14="http://schemas.microsoft.com/office/powerpoint/2010/main" val="777075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7D88D0-62C1-45E0-ACA4-E46F26464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386505" y="303519"/>
            <a:ext cx="5494342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ARRAY </a:t>
            </a:r>
            <a:endParaRPr lang="ru-RU" sz="2800" b="1" dirty="0">
              <a:solidFill>
                <a:srgbClr val="3C50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GB" sz="28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MICROPHONE </a:t>
            </a:r>
            <a:r>
              <a:rPr lang="en-GB" sz="2800" b="1" dirty="0">
                <a:solidFill>
                  <a:srgbClr val="A6A6A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endParaRPr lang="x-none" sz="2800" b="1" dirty="0">
              <a:solidFill>
                <a:srgbClr val="A6A6A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49090" y="5887937"/>
            <a:ext cx="3219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HIGH QUALITY OF SOUND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Noise reduction, echo cancellation and reverberation suppression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73003" y="5891718"/>
            <a:ext cx="37189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INTELLIGENT VOICE TRACKING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Adaptive blind beamforming technology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5543" y="346947"/>
            <a:ext cx="29456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7-ELEMENT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 array</a:t>
            </a:r>
            <a:r>
              <a:rPr lang="ru-RU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omnidirectional 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95645" y="1005927"/>
            <a:ext cx="2556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PLUG&amp;PLAY</a:t>
            </a:r>
          </a:p>
          <a:p>
            <a:r>
              <a:rPr lang="en-US" sz="1400" dirty="0"/>
              <a:t>Easy to install and maintain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2AD7F62-E895-45E9-AD8E-691B33D89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5" y="6286815"/>
            <a:ext cx="1048819" cy="381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B0FBE-A512-4689-A041-1024CE293CC2}"/>
              </a:ext>
            </a:extLst>
          </p:cNvPr>
          <p:cNvSpPr txBox="1"/>
          <p:nvPr/>
        </p:nvSpPr>
        <p:spPr>
          <a:xfrm>
            <a:off x="4335113" y="1005927"/>
            <a:ext cx="28143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rgbClr val="CFD1D3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 TO 8 METERS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voice pickup range</a:t>
            </a:r>
          </a:p>
        </p:txBody>
      </p:sp>
    </p:spTree>
    <p:extLst>
      <p:ext uri="{BB962C8B-B14F-4D97-AF65-F5344CB8AC3E}">
        <p14:creationId xmlns:p14="http://schemas.microsoft.com/office/powerpoint/2010/main" val="1280925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11FEA8-C025-40A8-ACF7-5FDF6192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" y="0"/>
            <a:ext cx="6858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06DA65B-550E-40DE-B9BE-D5102D4A281A}"/>
              </a:ext>
            </a:extLst>
          </p:cNvPr>
          <p:cNvSpPr txBox="1">
            <a:spLocks/>
          </p:cNvSpPr>
          <p:nvPr/>
        </p:nvSpPr>
        <p:spPr>
          <a:xfrm>
            <a:off x="7270443" y="241141"/>
            <a:ext cx="5332575" cy="9817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ARRAY MICROPHONE ALPHA</a:t>
            </a:r>
          </a:p>
          <a:p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lang="en-US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PSVCMN0M701</a:t>
            </a:r>
            <a:r>
              <a:rPr lang="ru-RU" sz="3200" dirty="0">
                <a:solidFill>
                  <a:srgbClr val="CFD1D3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lang="x-none" sz="3200" dirty="0">
              <a:solidFill>
                <a:srgbClr val="CFD1D3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AC074BE-E0C0-4998-9A46-2DD7822D9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5" y="6286815"/>
            <a:ext cx="1048819" cy="381612"/>
          </a:xfrm>
          <a:prstGeom prst="rect">
            <a:avLst/>
          </a:prstGeom>
        </p:spPr>
      </p:pic>
      <p:sp>
        <p:nvSpPr>
          <p:cNvPr id="20" name="Пятиугольник 13">
            <a:extLst>
              <a:ext uri="{FF2B5EF4-FFF2-40B4-BE49-F238E27FC236}">
                <a16:creationId xmlns:a16="http://schemas.microsoft.com/office/drawing/2014/main" id="{9BF4EC9D-C09A-47AD-B8E8-059475FFBCE4}"/>
              </a:ext>
            </a:extLst>
          </p:cNvPr>
          <p:cNvSpPr/>
          <p:nvPr/>
        </p:nvSpPr>
        <p:spPr>
          <a:xfrm flipH="1">
            <a:off x="7554461" y="2844813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 hands-free lecture or presentation solution with long distance voice pickup (up to 8 m).</a:t>
            </a:r>
          </a:p>
        </p:txBody>
      </p:sp>
      <p:sp>
        <p:nvSpPr>
          <p:cNvPr id="21" name="Пятиугольник 14">
            <a:extLst>
              <a:ext uri="{FF2B5EF4-FFF2-40B4-BE49-F238E27FC236}">
                <a16:creationId xmlns:a16="http://schemas.microsoft.com/office/drawing/2014/main" id="{BD80C5CE-75E8-402B-A399-953E9E17516E}"/>
              </a:ext>
            </a:extLst>
          </p:cNvPr>
          <p:cNvSpPr/>
          <p:nvPr/>
        </p:nvSpPr>
        <p:spPr>
          <a:xfrm flipH="1">
            <a:off x="7554461" y="3590811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speaker alignment and speech reinforcement to keep it clear.</a:t>
            </a:r>
          </a:p>
        </p:txBody>
      </p:sp>
      <p:sp>
        <p:nvSpPr>
          <p:cNvPr id="22" name="Пятиугольник 15">
            <a:extLst>
              <a:ext uri="{FF2B5EF4-FFF2-40B4-BE49-F238E27FC236}">
                <a16:creationId xmlns:a16="http://schemas.microsoft.com/office/drawing/2014/main" id="{1A31ECC1-1EF3-43CF-9877-AAEE4B103F7E}"/>
              </a:ext>
            </a:extLst>
          </p:cNvPr>
          <p:cNvSpPr/>
          <p:nvPr/>
        </p:nvSpPr>
        <p:spPr>
          <a:xfrm flipH="1">
            <a:off x="7557438" y="4334176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Intelligent noise reduction, echo cancellation and reverberation suppression to ensure clear sound.</a:t>
            </a:r>
          </a:p>
        </p:txBody>
      </p:sp>
      <p:sp>
        <p:nvSpPr>
          <p:cNvPr id="23" name="Пятиугольник 16">
            <a:extLst>
              <a:ext uri="{FF2B5EF4-FFF2-40B4-BE49-F238E27FC236}">
                <a16:creationId xmlns:a16="http://schemas.microsoft.com/office/drawing/2014/main" id="{8EBA1F76-B94B-4309-B9D9-4ABA01371BBC}"/>
              </a:ext>
            </a:extLst>
          </p:cNvPr>
          <p:cNvSpPr/>
          <p:nvPr/>
        </p:nvSpPr>
        <p:spPr>
          <a:xfrm flipH="1">
            <a:off x="7546777" y="5827499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and minimal design. Can be adapted to any interior.  </a:t>
            </a:r>
          </a:p>
        </p:txBody>
      </p:sp>
      <p:sp>
        <p:nvSpPr>
          <p:cNvPr id="24" name="Пятиугольник 9">
            <a:extLst>
              <a:ext uri="{FF2B5EF4-FFF2-40B4-BE49-F238E27FC236}">
                <a16:creationId xmlns:a16="http://schemas.microsoft.com/office/drawing/2014/main" id="{A9244247-0C07-49BC-8D08-1B31998D1CF5}"/>
              </a:ext>
            </a:extLst>
          </p:cNvPr>
          <p:cNvSpPr/>
          <p:nvPr/>
        </p:nvSpPr>
        <p:spPr>
          <a:xfrm flipH="1">
            <a:off x="7557438" y="5080174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Easy to install and maintain.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Plug&amp;play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2F9EE93-0572-46C2-AE48-1567BAD5C2FE}"/>
              </a:ext>
            </a:extLst>
          </p:cNvPr>
          <p:cNvSpPr/>
          <p:nvPr/>
        </p:nvSpPr>
        <p:spPr>
          <a:xfrm>
            <a:off x="7270443" y="1749932"/>
            <a:ext cx="4637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Digital array microphone with superior audio pickup which can be adapted to any room interior.</a:t>
            </a:r>
            <a:endParaRPr lang="ru-RU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73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789141" y="2230175"/>
          <a:ext cx="6237018" cy="37651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DIRECTIVITY CHARACTERISTIC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360°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MICROPHONE ARRAY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Built-in 7 microphone arrays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427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PICKUP RADIUS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8m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SENSITIVITY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-26 </a:t>
                      </a:r>
                      <a:r>
                        <a:rPr lang="en-US" altLang="zh-CN" sz="1000" b="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dBFS</a:t>
                      </a:r>
                      <a:endParaRPr lang="en-US" altLang="zh-CN" sz="1000" b="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818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FREQUENCY RESPONSE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20Hz - 16kHz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30323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SAMPLING RATE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32K sampling, High Definition Broadband Audio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915688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PROTOCOL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Support UAC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01276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AUDIO ALGORITHMS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AEC, ANS, AGC, Reverberation Suppression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44629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GB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Audio Line In (3.5mm) x 1, Audio Line Out (3.5mm) x 2, USB 2.0 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23950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POWER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DC5V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301249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(DIAMETER x HEIGHT), MM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130 x 33</a:t>
                      </a:r>
                      <a:endParaRPr lang="en-GB" sz="10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49651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card, USB Cable x 1, Power</a:t>
                      </a:r>
                      <a:r>
                        <a:rPr lang="en-US" sz="1000" b="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000" b="0" kern="1200" baseline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adapter  x 1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1DB1D46-B774-4BFD-84C4-ED9883381FB2}"/>
              </a:ext>
            </a:extLst>
          </p:cNvPr>
          <p:cNvSpPr/>
          <p:nvPr/>
        </p:nvSpPr>
        <p:spPr>
          <a:xfrm>
            <a:off x="789141" y="531646"/>
            <a:ext cx="7951447" cy="50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DIGITAL ARRAY MICROPHONE ALPHA</a:t>
            </a:r>
            <a:r>
              <a:rPr lang="en-GB" sz="3600" dirty="0">
                <a:solidFill>
                  <a:srgbClr val="3136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PSVCMN0M701</a:t>
            </a: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x-none" sz="3200" b="1" dirty="0">
              <a:solidFill>
                <a:srgbClr val="CFD1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E50685-237A-4152-B4C1-251EA5EF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353" y="2927927"/>
            <a:ext cx="2630302" cy="14813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5A7DAC4-05D8-44BE-9EF9-E21D6C267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F738B4-380C-4886-8459-AB14EF16B3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16373" r="32956" b="9495"/>
          <a:stretch/>
        </p:blipFill>
        <p:spPr>
          <a:xfrm>
            <a:off x="9870053" y="1539008"/>
            <a:ext cx="2149863" cy="2777837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D930FB-9D06-47EC-91BB-8ACAA7824BC1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D2E2278C-9BBC-487D-AE78-B733AD3D3110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4FB0213A-11AE-4EE0-B1E4-463DFF1A6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740694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$251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$309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100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066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B0702B-BFE4-4757-BAE1-11C34B0E5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4216198" y="3005504"/>
            <a:ext cx="3751868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SPECIAL OFFER</a:t>
            </a:r>
            <a:endParaRPr lang="x-none" sz="3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F8F9E3-1AA5-49D5-A8F0-CE206CEF6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2" y="6289469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62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4048A1-5394-4AD2-A05F-AE39F696FA81}"/>
              </a:ext>
            </a:extLst>
          </p:cNvPr>
          <p:cNvSpPr txBox="1"/>
          <p:nvPr/>
        </p:nvSpPr>
        <p:spPr>
          <a:xfrm>
            <a:off x="1098274" y="4542613"/>
            <a:ext cx="3816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RDP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A79B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51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400" b="1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67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RRP =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A79B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63 </a:t>
            </a:r>
            <a:r>
              <a:rPr kumimoji="0" lang="en-US" sz="2400" b="1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80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USD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94B59B2-ADE1-4AC3-A972-40ED7B98F06C}"/>
              </a:ext>
            </a:extLst>
          </p:cNvPr>
          <p:cNvSpPr/>
          <p:nvPr/>
        </p:nvSpPr>
        <p:spPr>
          <a:xfrm>
            <a:off x="924339" y="4442791"/>
            <a:ext cx="4164496" cy="2138637"/>
          </a:xfrm>
          <a:prstGeom prst="rect">
            <a:avLst/>
          </a:prstGeom>
          <a:noFill/>
          <a:ln w="38100">
            <a:solidFill>
              <a:srgbClr val="6A79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FF9E30-CE21-413F-98E9-62F190DF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550869"/>
            <a:ext cx="5774883" cy="1219944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C76FA1-2460-45D4-A1D5-9C3086F88517}"/>
              </a:ext>
            </a:extLst>
          </p:cNvPr>
          <p:cNvSpPr/>
          <p:nvPr/>
        </p:nvSpPr>
        <p:spPr>
          <a:xfrm>
            <a:off x="0" y="1928191"/>
            <a:ext cx="12192000" cy="1759226"/>
          </a:xfrm>
          <a:prstGeom prst="rect">
            <a:avLst/>
          </a:prstGeom>
          <a:solidFill>
            <a:srgbClr val="6A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15A15A8-A90B-4556-A9A3-CDC2E8F7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-26415"/>
            <a:ext cx="10391941" cy="4156776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945976C-A63D-4381-8494-5FC6CEB20B6F}"/>
              </a:ext>
            </a:extLst>
          </p:cNvPr>
          <p:cNvSpPr/>
          <p:nvPr/>
        </p:nvSpPr>
        <p:spPr>
          <a:xfrm>
            <a:off x="10142221" y="-1375"/>
            <a:ext cx="2049780" cy="568960"/>
          </a:xfrm>
          <a:prstGeom prst="rect">
            <a:avLst/>
          </a:prstGeom>
          <a:solidFill>
            <a:srgbClr val="6A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3DC25-3E0F-409F-8220-6D2BD8C42DE5}"/>
              </a:ext>
            </a:extLst>
          </p:cNvPr>
          <p:cNvSpPr txBox="1"/>
          <p:nvPr/>
        </p:nvSpPr>
        <p:spPr>
          <a:xfrm>
            <a:off x="6454057" y="637963"/>
            <a:ext cx="5493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SPECIAL OFFER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FOR PARTNERS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19EF35-1DB0-4892-84EC-4A3CB1E8A171}"/>
              </a:ext>
            </a:extLst>
          </p:cNvPr>
          <p:cNvSpPr txBox="1"/>
          <p:nvPr/>
        </p:nvSpPr>
        <p:spPr>
          <a:xfrm>
            <a:off x="10142221" y="56526"/>
            <a:ext cx="2049780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’ 202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7B6C8-A9CA-434D-BB59-9024E2CABE8E}"/>
              </a:ext>
            </a:extLst>
          </p:cNvPr>
          <p:cNvSpPr txBox="1"/>
          <p:nvPr/>
        </p:nvSpPr>
        <p:spPr>
          <a:xfrm>
            <a:off x="6619461" y="2086635"/>
            <a:ext cx="51685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Windows Hello 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24% OFF</a:t>
            </a:r>
            <a:endParaRPr kumimoji="0" lang="ru-RU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31019A2-0DC1-4D39-8F87-FD9A021B8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746" y="3828174"/>
            <a:ext cx="5556222" cy="17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2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8" name="Заголовок 6"/>
          <p:cNvSpPr txBox="1">
            <a:spLocks/>
          </p:cNvSpPr>
          <p:nvPr/>
        </p:nvSpPr>
        <p:spPr>
          <a:xfrm>
            <a:off x="919942" y="2710826"/>
            <a:ext cx="5176058" cy="144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>
                <a:solidFill>
                  <a:srgbClr val="00A7FF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Your reliable partner </a:t>
            </a:r>
          </a:p>
          <a:p>
            <a:pPr lvl="0"/>
            <a:r>
              <a:rPr lang="en-US" sz="2800" b="1" dirty="0">
                <a:solidFill>
                  <a:srgbClr val="00A7FF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in solutions for business</a:t>
            </a:r>
          </a:p>
        </p:txBody>
      </p:sp>
    </p:spTree>
    <p:extLst>
      <p:ext uri="{BB962C8B-B14F-4D97-AF65-F5344CB8AC3E}">
        <p14:creationId xmlns:p14="http://schemas.microsoft.com/office/powerpoint/2010/main" val="27960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ятиугольник 31">
            <a:extLst>
              <a:ext uri="{FF2B5EF4-FFF2-40B4-BE49-F238E27FC236}">
                <a16:creationId xmlns:a16="http://schemas.microsoft.com/office/drawing/2014/main" id="{DBCCF005-156A-41E5-9ABF-F25672DED6D0}"/>
              </a:ext>
            </a:extLst>
          </p:cNvPr>
          <p:cNvSpPr/>
          <p:nvPr/>
        </p:nvSpPr>
        <p:spPr>
          <a:xfrm>
            <a:off x="162850" y="3099913"/>
            <a:ext cx="11863224" cy="481473"/>
          </a:xfrm>
          <a:prstGeom prst="homePlate">
            <a:avLst/>
          </a:prstGeom>
          <a:gradFill flip="none" rotWithShape="1">
            <a:gsLst>
              <a:gs pos="15000">
                <a:srgbClr val="00DB87"/>
              </a:gs>
              <a:gs pos="100000">
                <a:srgbClr val="00DD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371EB7-CCC2-4377-97F0-C406F4FACFE8}"/>
              </a:ext>
            </a:extLst>
          </p:cNvPr>
          <p:cNvSpPr txBox="1"/>
          <p:nvPr/>
        </p:nvSpPr>
        <p:spPr>
          <a:xfrm>
            <a:off x="676796" y="3090928"/>
            <a:ext cx="1095952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PVCSN0M601 (Speakerphone Alpha)</a:t>
            </a: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5W / 6 mic / 5m (Radius) / Wireless charging / Connection via USB 3.0 Type-C, AUX or BT4.2+EDR</a:t>
            </a:r>
          </a:p>
        </p:txBody>
      </p:sp>
      <p:sp>
        <p:nvSpPr>
          <p:cNvPr id="31" name="Пятиугольник 31">
            <a:extLst>
              <a:ext uri="{FF2B5EF4-FFF2-40B4-BE49-F238E27FC236}">
                <a16:creationId xmlns:a16="http://schemas.microsoft.com/office/drawing/2014/main" id="{C6D351E7-A814-4165-BD3E-FE5F75418C11}"/>
              </a:ext>
            </a:extLst>
          </p:cNvPr>
          <p:cNvSpPr/>
          <p:nvPr/>
        </p:nvSpPr>
        <p:spPr>
          <a:xfrm>
            <a:off x="176109" y="4092799"/>
            <a:ext cx="11880278" cy="453391"/>
          </a:xfrm>
          <a:prstGeom prst="homePlate">
            <a:avLst/>
          </a:prstGeom>
          <a:gradFill flip="none" rotWithShape="1">
            <a:gsLst>
              <a:gs pos="15000">
                <a:srgbClr val="00DB87"/>
              </a:gs>
              <a:gs pos="100000">
                <a:srgbClr val="00DD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52DE52-B087-4F6F-A4ED-BEE45AE6B132}"/>
              </a:ext>
            </a:extLst>
          </p:cNvPr>
          <p:cNvSpPr txBox="1"/>
          <p:nvPr/>
        </p:nvSpPr>
        <p:spPr>
          <a:xfrm>
            <a:off x="676796" y="4072938"/>
            <a:ext cx="109667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PVCSN0M602 (Speakerphone Gamma)</a:t>
            </a: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3W / 6 mic / 5m (Radius) / Connection via USB Type-C or BT5.0</a:t>
            </a: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61AD80F3-3E8A-452C-8F97-BA4B0D5D38FB}"/>
              </a:ext>
            </a:extLst>
          </p:cNvPr>
          <p:cNvSpPr txBox="1">
            <a:spLocks/>
          </p:cNvSpPr>
          <p:nvPr/>
        </p:nvSpPr>
        <p:spPr>
          <a:xfrm>
            <a:off x="525102" y="301404"/>
            <a:ext cx="8980437" cy="629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495374" indent="-190528" defTabSz="609692">
              <a:spcBef>
                <a:spcPct val="20000"/>
              </a:spcBef>
              <a:buFont typeface="Arial" pitchFamily="34" charset="0"/>
              <a:buChar char="–"/>
              <a:defRPr sz="1867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2114" indent="-152423" defTabSz="609692">
              <a:spcBef>
                <a:spcPct val="20000"/>
              </a:spcBef>
              <a:buFont typeface="Arial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960" indent="-152423" defTabSz="609692">
              <a:spcBef>
                <a:spcPct val="20000"/>
              </a:spcBef>
              <a:buFont typeface="Arial" pitchFamily="34" charset="0"/>
              <a:buChar char="–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806" indent="-152423" defTabSz="609692">
              <a:spcBef>
                <a:spcPct val="20000"/>
              </a:spcBef>
              <a:buFont typeface="Arial" pitchFamily="34" charset="0"/>
              <a:buChar char="»"/>
              <a:defRPr sz="1333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6652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6pPr>
            <a:lvl7pPr marL="198149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7pPr>
            <a:lvl8pPr marL="2286343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8pPr>
            <a:lvl9pPr marL="2591188" indent="-152423" defTabSz="609692">
              <a:spcBef>
                <a:spcPct val="20000"/>
              </a:spcBef>
              <a:buFont typeface="Arial" pitchFamily="34" charset="0"/>
              <a:buChar char="•"/>
              <a:defRPr sz="1333"/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VCS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LineUp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H1’2023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7B0909C-AFDC-4D5A-BA37-73E72D417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023" y="437618"/>
            <a:ext cx="997875" cy="365323"/>
          </a:xfrm>
          <a:prstGeom prst="rect">
            <a:avLst/>
          </a:prstGeom>
        </p:spPr>
      </p:pic>
      <p:sp>
        <p:nvSpPr>
          <p:cNvPr id="30" name="Пятиугольник 31">
            <a:extLst>
              <a:ext uri="{FF2B5EF4-FFF2-40B4-BE49-F238E27FC236}">
                <a16:creationId xmlns:a16="http://schemas.microsoft.com/office/drawing/2014/main" id="{E01E36B2-2506-48A7-B687-FD90C5226F7A}"/>
              </a:ext>
            </a:extLst>
          </p:cNvPr>
          <p:cNvSpPr/>
          <p:nvPr/>
        </p:nvSpPr>
        <p:spPr>
          <a:xfrm>
            <a:off x="176109" y="5058303"/>
            <a:ext cx="11880278" cy="453391"/>
          </a:xfrm>
          <a:prstGeom prst="homePlate">
            <a:avLst/>
          </a:prstGeom>
          <a:gradFill flip="none" rotWithShape="1">
            <a:gsLst>
              <a:gs pos="15000">
                <a:srgbClr val="00DB87"/>
              </a:gs>
              <a:gs pos="100000">
                <a:srgbClr val="00DD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1F6E75-D1F1-4EE4-ADEF-FFA455EECC1C}"/>
              </a:ext>
            </a:extLst>
          </p:cNvPr>
          <p:cNvSpPr txBox="1"/>
          <p:nvPr/>
        </p:nvSpPr>
        <p:spPr>
          <a:xfrm>
            <a:off x="676796" y="5038442"/>
            <a:ext cx="109667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PVCSN0M401 (Speakerphone Delta)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5W / 4 mic / 6m (Radius) / Connection via USB Type-C or BT5.0</a:t>
            </a:r>
          </a:p>
        </p:txBody>
      </p:sp>
      <p:sp>
        <p:nvSpPr>
          <p:cNvPr id="36" name="Пятиугольник 31">
            <a:extLst>
              <a:ext uri="{FF2B5EF4-FFF2-40B4-BE49-F238E27FC236}">
                <a16:creationId xmlns:a16="http://schemas.microsoft.com/office/drawing/2014/main" id="{EB935C62-0AEE-4AFE-A1E2-CE783D395A7D}"/>
              </a:ext>
            </a:extLst>
          </p:cNvPr>
          <p:cNvSpPr/>
          <p:nvPr/>
        </p:nvSpPr>
        <p:spPr>
          <a:xfrm>
            <a:off x="162850" y="6068626"/>
            <a:ext cx="11880278" cy="453391"/>
          </a:xfrm>
          <a:prstGeom prst="homePlate">
            <a:avLst/>
          </a:prstGeom>
          <a:gradFill flip="none" rotWithShape="1">
            <a:gsLst>
              <a:gs pos="15000">
                <a:srgbClr val="0070C0"/>
              </a:gs>
              <a:gs pos="100000">
                <a:srgbClr val="00DDC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0326F8-17C0-4D59-9F88-4E93281E15F6}"/>
              </a:ext>
            </a:extLst>
          </p:cNvPr>
          <p:cNvSpPr txBox="1"/>
          <p:nvPr/>
        </p:nvSpPr>
        <p:spPr>
          <a:xfrm>
            <a:off x="663537" y="6048765"/>
            <a:ext cx="109667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PSVCMN0M701 (Digital Array Microphone Alpha)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7 mic / 8m (Radius) / Connection via USB 2.0 or AUX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D3C84AB-65C6-4679-B5A9-8DEDE5576E9B}"/>
              </a:ext>
            </a:extLst>
          </p:cNvPr>
          <p:cNvGrpSpPr/>
          <p:nvPr/>
        </p:nvGrpSpPr>
        <p:grpSpPr>
          <a:xfrm>
            <a:off x="162850" y="2102244"/>
            <a:ext cx="11863224" cy="500137"/>
            <a:chOff x="162351" y="4820009"/>
            <a:chExt cx="11863224" cy="618570"/>
          </a:xfrm>
        </p:grpSpPr>
        <p:sp>
          <p:nvSpPr>
            <p:cNvPr id="14" name="Пятиугольник 28">
              <a:extLst>
                <a:ext uri="{FF2B5EF4-FFF2-40B4-BE49-F238E27FC236}">
                  <a16:creationId xmlns:a16="http://schemas.microsoft.com/office/drawing/2014/main" id="{01971C08-E9F2-4460-A4DC-F7B8C32D5962}"/>
                </a:ext>
              </a:extLst>
            </p:cNvPr>
            <p:cNvSpPr/>
            <p:nvPr/>
          </p:nvSpPr>
          <p:spPr>
            <a:xfrm>
              <a:off x="162351" y="4843466"/>
              <a:ext cx="11863224" cy="584187"/>
            </a:xfrm>
            <a:prstGeom prst="homePlate">
              <a:avLst/>
            </a:prstGeom>
            <a:gradFill flip="none" rotWithShape="1">
              <a:gsLst>
                <a:gs pos="15000">
                  <a:srgbClr val="00A6E0"/>
                </a:gs>
                <a:gs pos="100000">
                  <a:srgbClr val="87D7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1AB622-4673-444B-BFDF-422FE636B835}"/>
                </a:ext>
              </a:extLst>
            </p:cNvPr>
            <p:cNvSpPr txBox="1"/>
            <p:nvPr/>
          </p:nvSpPr>
          <p:spPr>
            <a:xfrm>
              <a:off x="532148" y="4820009"/>
              <a:ext cx="11103675" cy="618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 PVCCU8M601 (Collaboration Bar Gamma)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4K UHD / SONY Sensor / 8MP / e-PTZ / AI intelligent tracking / 6 mic / 6m (Range) / Connection via USB 3.0 Type-B or AUX</a:t>
              </a: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0F6DEC6-CE94-4F8A-832C-D1554566BDE6}"/>
              </a:ext>
            </a:extLst>
          </p:cNvPr>
          <p:cNvGrpSpPr/>
          <p:nvPr/>
        </p:nvGrpSpPr>
        <p:grpSpPr>
          <a:xfrm>
            <a:off x="165925" y="1113560"/>
            <a:ext cx="11860149" cy="500137"/>
            <a:chOff x="165426" y="4147240"/>
            <a:chExt cx="11860149" cy="618571"/>
          </a:xfrm>
        </p:grpSpPr>
        <p:sp>
          <p:nvSpPr>
            <p:cNvPr id="18" name="Пятиугольник 26">
              <a:extLst>
                <a:ext uri="{FF2B5EF4-FFF2-40B4-BE49-F238E27FC236}">
                  <a16:creationId xmlns:a16="http://schemas.microsoft.com/office/drawing/2014/main" id="{B97EB96E-5C8C-4DEB-8B6F-C4C7702C69CA}"/>
                </a:ext>
              </a:extLst>
            </p:cNvPr>
            <p:cNvSpPr/>
            <p:nvPr/>
          </p:nvSpPr>
          <p:spPr>
            <a:xfrm>
              <a:off x="165426" y="4170180"/>
              <a:ext cx="11860149" cy="584187"/>
            </a:xfrm>
            <a:prstGeom prst="homePlate">
              <a:avLst/>
            </a:prstGeom>
            <a:gradFill flip="none" rotWithShape="1">
              <a:gsLst>
                <a:gs pos="15000">
                  <a:srgbClr val="00A6E0"/>
                </a:gs>
                <a:gs pos="100000">
                  <a:srgbClr val="87D7F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FBE702-FD7A-442D-969C-949FE46AC708}"/>
                </a:ext>
              </a:extLst>
            </p:cNvPr>
            <p:cNvSpPr txBox="1"/>
            <p:nvPr/>
          </p:nvSpPr>
          <p:spPr>
            <a:xfrm>
              <a:off x="550340" y="4147240"/>
              <a:ext cx="11103675" cy="618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PVCCU12M601 (Collaboration Bar Alpha)</a:t>
              </a:r>
            </a:p>
            <a:p>
              <a:pPr algn="ctr">
                <a:defRPr/>
              </a:pPr>
              <a:r>
                <a:rPr lang="en-US" sz="105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4K UHD / SONY Sensor / 12MP / e-PTZ / AI intelligent tracking / 6 mic / 8m (Range) / 8W / Connection via USB 3.0 Type-C or AUX</a:t>
              </a: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3E5E5F7-FDB7-44CB-91B7-982FB86DB6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947" y="361330"/>
            <a:ext cx="1426292" cy="5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5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A7C5DD-0C6C-41DF-BD07-F95F62684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435921" y="499460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WINDOWS HELLO CAMERA</a:t>
            </a:r>
            <a:endParaRPr lang="x-none" dirty="0"/>
          </a:p>
        </p:txBody>
      </p:sp>
      <p:sp>
        <p:nvSpPr>
          <p:cNvPr id="8" name="TextBox 7"/>
          <p:cNvSpPr txBox="1"/>
          <p:nvPr/>
        </p:nvSpPr>
        <p:spPr>
          <a:xfrm>
            <a:off x="4960319" y="499460"/>
            <a:ext cx="36307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BIOMETRIC AUTHENTICATION 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via Windows Hello function (</a:t>
            </a:r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 recognition) &amp; built-in physical privacy switch for MAX security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1656" y="499460"/>
            <a:ext cx="223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FHD RESOLUTION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smooth video collaboration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0319" y="5029546"/>
            <a:ext cx="2239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PLUG&amp;PLAY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Compatible with Windows 10 / 11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17004" y="5029546"/>
            <a:ext cx="2749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ADVANCED SOUND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 built-in microphones for comfortable audio collaboration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247D0C-D757-45FA-9004-F85EA37961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1" y="6087067"/>
            <a:ext cx="104049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93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80203-6371-466C-9559-28AD013BD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381000" y="1817597"/>
            <a:ext cx="4080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 camera with Windows Hello feature to provide MAX security and comfort of use.</a:t>
            </a:r>
            <a:endParaRPr lang="ru-RU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381000" y="403493"/>
            <a:ext cx="4601255" cy="1414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WINDOWS HELLO CAMERA</a:t>
            </a:r>
          </a:p>
          <a:p>
            <a:r>
              <a:rPr lang="ru-RU" b="0" dirty="0">
                <a:solidFill>
                  <a:srgbClr val="CFD1D3"/>
                </a:solidFill>
                <a:ea typeface="+mj-ea"/>
              </a:rPr>
              <a:t>(</a:t>
            </a:r>
            <a:r>
              <a:rPr lang="en-US" b="0" dirty="0">
                <a:solidFill>
                  <a:srgbClr val="CFD1D3"/>
                </a:solidFill>
                <a:ea typeface="+mj-ea"/>
              </a:rPr>
              <a:t>PVCCF2M202</a:t>
            </a:r>
            <a:r>
              <a:rPr lang="ru-RU" b="0" dirty="0">
                <a:solidFill>
                  <a:srgbClr val="CFD1D3"/>
                </a:solidFill>
                <a:ea typeface="+mj-ea"/>
              </a:rPr>
              <a:t>)</a:t>
            </a:r>
            <a:endParaRPr lang="x-none" b="0" dirty="0">
              <a:solidFill>
                <a:srgbClr val="CFD1D3"/>
              </a:solidFill>
              <a:ea typeface="+mj-ea"/>
            </a:endParaRPr>
          </a:p>
        </p:txBody>
      </p:sp>
      <p:sp>
        <p:nvSpPr>
          <p:cNvPr id="14" name="Пятиугольник 13"/>
          <p:cNvSpPr/>
          <p:nvPr/>
        </p:nvSpPr>
        <p:spPr>
          <a:xfrm>
            <a:off x="-1" y="3546682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Biometric workplace protection: IR-camera and built-in physical privacy switch for MAX security</a:t>
            </a:r>
          </a:p>
        </p:txBody>
      </p:sp>
      <p:sp>
        <p:nvSpPr>
          <p:cNvPr id="15" name="Пятиугольник 14"/>
          <p:cNvSpPr/>
          <p:nvPr/>
        </p:nvSpPr>
        <p:spPr>
          <a:xfrm>
            <a:off x="0" y="4220250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Plug&amp;Play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function. Can be connected via USB cable. </a:t>
            </a:r>
          </a:p>
        </p:txBody>
      </p:sp>
      <p:sp>
        <p:nvSpPr>
          <p:cNvPr id="16" name="Пятиугольник 15"/>
          <p:cNvSpPr/>
          <p:nvPr/>
        </p:nvSpPr>
        <p:spPr>
          <a:xfrm>
            <a:off x="0" y="4893818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Smooth and minimal design, balanced pricing</a:t>
            </a:r>
          </a:p>
        </p:txBody>
      </p:sp>
      <p:sp>
        <p:nvSpPr>
          <p:cNvPr id="17" name="Пятиугольник 16"/>
          <p:cNvSpPr/>
          <p:nvPr/>
        </p:nvSpPr>
        <p:spPr>
          <a:xfrm>
            <a:off x="10662" y="5567386"/>
            <a:ext cx="4645223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Perfect to use for personal working place, at small meeting rooms or home offices.</a:t>
            </a:r>
          </a:p>
        </p:txBody>
      </p:sp>
      <p:sp>
        <p:nvSpPr>
          <p:cNvPr id="11" name="Пятиугольник 10"/>
          <p:cNvSpPr/>
          <p:nvPr/>
        </p:nvSpPr>
        <p:spPr>
          <a:xfrm>
            <a:off x="7685" y="2867498"/>
            <a:ext cx="4637539" cy="584187"/>
          </a:xfrm>
          <a:prstGeom prst="homePlate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Recommended OS: Windows 10.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11B3B61-0724-46C1-AA6F-7A77687E8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268446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78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877E8C-561F-42D4-BF22-A761794C857F}"/>
              </a:ext>
            </a:extLst>
          </p:cNvPr>
          <p:cNvSpPr/>
          <p:nvPr/>
        </p:nvSpPr>
        <p:spPr>
          <a:xfrm>
            <a:off x="9986983" y="212907"/>
            <a:ext cx="1884219" cy="572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06BFF344-60B6-49EC-87FE-95651C5A2A26}"/>
              </a:ext>
            </a:extLst>
          </p:cNvPr>
          <p:cNvGraphicFramePr>
            <a:graphicFrameLocks noGrp="1"/>
          </p:cNvGraphicFramePr>
          <p:nvPr/>
        </p:nvGraphicFramePr>
        <p:xfrm>
          <a:off x="789141" y="1854557"/>
          <a:ext cx="6237018" cy="4785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5732">
                  <a:extLst>
                    <a:ext uri="{9D8B030D-6E8A-4147-A177-3AD203B41FA5}">
                      <a16:colId xmlns:a16="http://schemas.microsoft.com/office/drawing/2014/main" val="3931303961"/>
                    </a:ext>
                  </a:extLst>
                </a:gridCol>
                <a:gridCol w="4061286">
                  <a:extLst>
                    <a:ext uri="{9D8B030D-6E8A-4147-A177-3AD203B41FA5}">
                      <a16:colId xmlns:a16="http://schemas.microsoft.com/office/drawing/2014/main" val="1806715760"/>
                    </a:ext>
                  </a:extLst>
                </a:gridCol>
              </a:tblGrid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RGB CAMERA RESOLUTION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FHD 1920 x 1080 (30fps)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00895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PIXEL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2.1M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651355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OUTPUT FORMAT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MJPG/YUY2</a:t>
                      </a:r>
                      <a:endParaRPr lang="en-GB" sz="1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59512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FIELD OF VIEW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DFOV: 79.4⁰ / HFOV: 72.8⁰ / VFOV: 44.2⁰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738427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IR CAMERA RESOLUTION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640 x 480 (100fps)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51092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IR LED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Centroid wavelength 850 nm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933673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MIC ELEMENTS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endParaRPr lang="en-GB" sz="10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625150"/>
                  </a:ext>
                </a:extLst>
              </a:tr>
              <a:tr h="2862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AUDIO SUPPORT SENSOR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2.0 audio codec for digital microphone recorder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19528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VOICE PICKUP RANGE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0~1m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2942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PHYSICAL PRIVACY SWITCH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48401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INTERFACES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USB 3.0 x 1 (USB 2.0 for data, USB 3.0 for power)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810464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WINDOWS HELLO 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Windows Hello 4.x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041016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PLATFORM SUPPORT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Windows 10/11 (without driver) to support Windows Hello,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Windows 7/8/8.1 (32/64 bit OS) Web Cam support only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156312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DIMENSIONS (</a:t>
                      </a: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LxWxH</a:t>
                      </a: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), MM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115 x 22 x 7.35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297625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WEIGHT (NET/GROSS), G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ru-RU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/ 330</a:t>
                      </a:r>
                      <a:endParaRPr lang="en-GB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69905"/>
                  </a:ext>
                </a:extLst>
              </a:tr>
              <a:tr h="2801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IN THE BOX</a:t>
                      </a:r>
                      <a:endParaRPr lang="en-GB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QSG, Warranty card</a:t>
                      </a:r>
                    </a:p>
                  </a:txBody>
                  <a:tcPr marL="137142" marR="137142" marT="68580" marB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101572"/>
                  </a:ext>
                </a:extLst>
              </a:tr>
            </a:tbl>
          </a:graphicData>
        </a:graphic>
      </p:graphicFrame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7117293-8046-4FEC-8C36-51293A80BDD6}"/>
              </a:ext>
            </a:extLst>
          </p:cNvPr>
          <p:cNvSpPr/>
          <p:nvPr/>
        </p:nvSpPr>
        <p:spPr>
          <a:xfrm>
            <a:off x="789141" y="970007"/>
            <a:ext cx="9084532" cy="507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3200" b="1" dirty="0">
                <a:solidFill>
                  <a:srgbClr val="3C50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HELLO CAMERA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PVCCF2M202</a:t>
            </a:r>
            <a:r>
              <a:rPr lang="ru-RU" sz="3200" b="1" dirty="0">
                <a:solidFill>
                  <a:srgbClr val="CFD1D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x-none" sz="3200" b="1" dirty="0">
              <a:solidFill>
                <a:srgbClr val="CFD1D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047494C-6028-41DB-8579-1CB92AE78762}"/>
              </a:ext>
            </a:extLst>
          </p:cNvPr>
          <p:cNvSpPr txBox="1">
            <a:spLocks/>
          </p:cNvSpPr>
          <p:nvPr/>
        </p:nvSpPr>
        <p:spPr>
          <a:xfrm>
            <a:off x="7590745" y="599105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6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9FC3B77-A315-4E06-BFB7-3C470945EC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818" y="1273632"/>
            <a:ext cx="3595074" cy="2758931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26A2561-3BC5-4D0A-AE1B-3F09D4C846E9}"/>
              </a:ext>
            </a:extLst>
          </p:cNvPr>
          <p:cNvSpPr/>
          <p:nvPr/>
        </p:nvSpPr>
        <p:spPr>
          <a:xfrm>
            <a:off x="9552547" y="5406850"/>
            <a:ext cx="2630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" name="Прямоугольник с одним скругленным углом 16">
            <a:extLst>
              <a:ext uri="{FF2B5EF4-FFF2-40B4-BE49-F238E27FC236}">
                <a16:creationId xmlns:a16="http://schemas.microsoft.com/office/drawing/2014/main" id="{DB2ADF61-9FAB-4E35-8F3E-EE32B3648E9C}"/>
              </a:ext>
            </a:extLst>
          </p:cNvPr>
          <p:cNvSpPr/>
          <p:nvPr/>
        </p:nvSpPr>
        <p:spPr>
          <a:xfrm flipH="1" flipV="1">
            <a:off x="8257309" y="4479825"/>
            <a:ext cx="3934690" cy="2100001"/>
          </a:xfrm>
          <a:prstGeom prst="round1Rect">
            <a:avLst/>
          </a:prstGeom>
          <a:gradFill flip="none" rotWithShape="1">
            <a:gsLst>
              <a:gs pos="38000">
                <a:srgbClr val="001024"/>
              </a:gs>
              <a:gs pos="100000">
                <a:srgbClr val="00339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aphicFrame>
        <p:nvGraphicFramePr>
          <p:cNvPr id="27" name="Таблица 26">
            <a:extLst>
              <a:ext uri="{FF2B5EF4-FFF2-40B4-BE49-F238E27FC236}">
                <a16:creationId xmlns:a16="http://schemas.microsoft.com/office/drawing/2014/main" id="{93933D5B-0C77-43F3-9D9B-64228C007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730249"/>
              </p:ext>
            </p:extLst>
          </p:nvPr>
        </p:nvGraphicFramePr>
        <p:xfrm>
          <a:off x="8387240" y="4479827"/>
          <a:ext cx="3771051" cy="179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7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000" b="0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RDP</a:t>
                      </a:r>
                      <a:r>
                        <a:rPr lang="ru-RU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/ </a:t>
                      </a:r>
                      <a:r>
                        <a:rPr 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RRP</a:t>
                      </a: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$67 </a:t>
                      </a:r>
                      <a:r>
                        <a:rPr lang="ru-RU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/ </a:t>
                      </a:r>
                      <a:r>
                        <a:rPr lang="en-US" sz="1000" b="0" kern="1200" baseline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$80 </a:t>
                      </a:r>
                      <a:r>
                        <a:rPr 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w/o VAT</a:t>
                      </a:r>
                      <a:endParaRPr lang="en-US" sz="1000" b="0" kern="1200" baseline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Production lead time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2.5 months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Plus delivery 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air – 2 weeks, train – 3 weeks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en-US" altLang="en-US" sz="1000" b="1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One model MOQ</a:t>
                      </a:r>
                      <a:endParaRPr lang="ru-RU" sz="1000" b="1" kern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180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b="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2000 pcs from all subs</a:t>
                      </a:r>
                      <a:endParaRPr lang="ru-RU" sz="1000" b="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000">
                <a:tc gridSpan="2">
                  <a:txBody>
                    <a:bodyPr/>
                    <a:lstStyle/>
                    <a:p>
                      <a:pPr algn="ctr"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000" b="0" kern="12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Orders based on commitment from all subs </a:t>
                      </a: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9EA1A4-1C4B-4050-9AA4-151904FEC6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243" y="757501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0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51ED69-D7AD-44C3-B455-564A337CF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580D49-EE06-4B7C-96E6-ECFD533ED0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12" y="6233495"/>
            <a:ext cx="1082534" cy="3963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8F6D3B-ED7F-0140-8ACC-4562C684A20A}"/>
              </a:ext>
            </a:extLst>
          </p:cNvPr>
          <p:cNvSpPr txBox="1">
            <a:spLocks/>
          </p:cNvSpPr>
          <p:nvPr/>
        </p:nvSpPr>
        <p:spPr>
          <a:xfrm>
            <a:off x="491412" y="441843"/>
            <a:ext cx="4601255" cy="846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3C5098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13MP UHD </a:t>
            </a:r>
          </a:p>
          <a:p>
            <a:r>
              <a:rPr lang="en-GB" dirty="0"/>
              <a:t>CAMERA</a:t>
            </a:r>
            <a:endParaRPr lang="x-none" dirty="0"/>
          </a:p>
        </p:txBody>
      </p:sp>
      <p:sp>
        <p:nvSpPr>
          <p:cNvPr id="11" name="TextBox 10"/>
          <p:cNvSpPr txBox="1"/>
          <p:nvPr/>
        </p:nvSpPr>
        <p:spPr>
          <a:xfrm>
            <a:off x="9017002" y="5392567"/>
            <a:ext cx="274907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ADVANCED SOUND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 built-in microphones with 4m voice pickup range for comfortable audio collaboration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4100" y="554068"/>
            <a:ext cx="21846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4K 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Resolution and 30fps for clear image and max realism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76561" y="554068"/>
                <a:ext cx="2184647" cy="622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000" i="1" smtClean="0">
                              <a:solidFill>
                                <a:srgbClr val="31363A"/>
                              </a:solidFill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000" b="0" i="0" smtClean="0">
                              <a:solidFill>
                                <a:srgbClr val="31363A"/>
                              </a:solidFill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8</m:t>
                          </m:r>
                          <m:r>
                            <a:rPr lang="en-US" sz="2000">
                              <a:solidFill>
                                <a:srgbClr val="31363A"/>
                              </a:solidFill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31363A"/>
                              </a:solidFill>
                              <a:latin typeface="Cambria Math" panose="02040503050406030204" pitchFamily="18" charset="0"/>
                              <a:ea typeface="Segoe UI" panose="020B0502040204020203" pitchFamily="34" charset="0"/>
                              <a:cs typeface="Segoe UI" panose="020B0502040204020203" pitchFamily="34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31363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en-US" sz="1400" dirty="0">
                    <a:solidFill>
                      <a:srgbClr val="31363A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Field of view</a:t>
                </a:r>
                <a:endParaRPr lang="ru-RU" sz="1400" dirty="0">
                  <a:solidFill>
                    <a:srgbClr val="31363A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561" y="554068"/>
                <a:ext cx="2184647" cy="622543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9360807" y="554068"/>
            <a:ext cx="2061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AUTOFOCUS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smooth video collaboration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91914" y="5393586"/>
            <a:ext cx="21846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METAL CASE</a:t>
            </a:r>
          </a:p>
          <a:p>
            <a:pPr algn="ctr"/>
            <a:r>
              <a:rPr lang="en-US" sz="1400" dirty="0"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maximum durability</a:t>
            </a:r>
            <a:endParaRPr lang="ru-RU" sz="1400" dirty="0">
              <a:solidFill>
                <a:srgbClr val="31363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729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79C0"/>
      </a:accent1>
      <a:accent2>
        <a:srgbClr val="77D1FB"/>
      </a:accent2>
      <a:accent3>
        <a:srgbClr val="0EE593"/>
      </a:accent3>
      <a:accent4>
        <a:srgbClr val="24F4E5"/>
      </a:accent4>
      <a:accent5>
        <a:srgbClr val="333F48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79C0"/>
      </a:accent1>
      <a:accent2>
        <a:srgbClr val="77D1FB"/>
      </a:accent2>
      <a:accent3>
        <a:srgbClr val="0EE593"/>
      </a:accent3>
      <a:accent4>
        <a:srgbClr val="24F4E5"/>
      </a:accent4>
      <a:accent5>
        <a:srgbClr val="333F48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37880</TotalTime>
  <Words>4365</Words>
  <Application>Microsoft Office PowerPoint</Application>
  <PresentationFormat>Широкоэкранный</PresentationFormat>
  <Paragraphs>807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Segoe UI</vt:lpstr>
      <vt:lpstr>Тема Office</vt:lpstr>
      <vt:lpstr>1_Тема Office</vt:lpstr>
      <vt:lpstr>2_Тема Office</vt:lpstr>
      <vt:lpstr>3_Тема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COLLABORATION BAR ALPHA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COLLABORATION BAR GAMMA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 &amp; DETAILS</dc:title>
  <dc:creator>Tatsiana Mikhailouskaya</dc:creator>
  <cp:lastModifiedBy>BDM Prestigio Solutions BY/AGATTU Dzianis Pratasevich</cp:lastModifiedBy>
  <cp:revision>592</cp:revision>
  <dcterms:created xsi:type="dcterms:W3CDTF">2021-03-23T13:38:01Z</dcterms:created>
  <dcterms:modified xsi:type="dcterms:W3CDTF">2023-03-14T11:37:31Z</dcterms:modified>
</cp:coreProperties>
</file>